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48830" y="9261093"/>
            <a:ext cx="192530" cy="187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5173" y="4724400"/>
            <a:ext cx="4903470" cy="1728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6041" y="6861047"/>
            <a:ext cx="7089648" cy="233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5516"/>
            <a:ext cx="6880859" cy="4529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12: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ational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Amplifier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previous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ctures,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st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died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portant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lectronic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devices.</a:t>
            </a:r>
            <a:endParaRPr sz="1400">
              <a:latin typeface="Times New Roman"/>
              <a:cs typeface="Times New Roman"/>
            </a:endParaRPr>
          </a:p>
          <a:p>
            <a:pPr algn="just" lvl="1" marL="469900" marR="14604" indent="-228600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devic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diode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transistor,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separate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devic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10">
                <a:latin typeface="Times New Roman"/>
                <a:cs typeface="Times New Roman"/>
              </a:rPr>
              <a:t> individual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packaged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cuit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other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devic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form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plete,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functional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unit.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devices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referred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discrete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omponents.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Now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begin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st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dy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integrated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(ICs),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ny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transistors,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diodes,</a:t>
            </a:r>
            <a:endParaRPr sz="1400">
              <a:latin typeface="Times New Roman"/>
              <a:cs typeface="Times New Roman"/>
            </a:endParaRPr>
          </a:p>
          <a:p>
            <a:pPr marL="239395" marR="15875">
              <a:lnSpc>
                <a:spcPct val="110000"/>
              </a:lnSpc>
              <a:spcBef>
                <a:spcPts val="5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resistors,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pacitors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fabricat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gle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tiny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chip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iconductive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erial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packaged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sin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fu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ctional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ircuit.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cture,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learn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0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12.1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Introduction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Operational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Amplifie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(op-amps)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6"/>
              </a:spcBef>
            </a:pPr>
            <a:endParaRPr sz="750"/>
          </a:p>
          <a:p>
            <a:pPr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rily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perform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themat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operations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addition,</a:t>
            </a:r>
            <a:r>
              <a:rPr dirty="0" smtClean="0" sz="1400" spc="-10">
                <a:latin typeface="Times New Roman"/>
                <a:cs typeface="Times New Roman"/>
              </a:rPr>
              <a:t> subtraction,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integration,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differentiatio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—</a:t>
            </a:r>
            <a:r>
              <a:rPr dirty="0" smtClean="0" sz="1400" spc="-10">
                <a:latin typeface="Times New Roman"/>
                <a:cs typeface="Times New Roman"/>
              </a:rPr>
              <a:t>thus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term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operational.</a:t>
            </a:r>
            <a:endParaRPr sz="1400">
              <a:latin typeface="Times New Roman"/>
              <a:cs typeface="Times New Roman"/>
            </a:endParaRPr>
          </a:p>
          <a:p>
            <a:pPr marL="239395" marR="15240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Today</a:t>
            </a:r>
            <a:r>
              <a:rPr dirty="0" smtClean="0" sz="1400" spc="-5">
                <a:latin typeface="Times New Roman"/>
                <a:cs typeface="Times New Roman"/>
              </a:rPr>
              <a:t>’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Cs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relat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vely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supply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eliable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inexpensiv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8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minals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not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ncluding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power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ground: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+)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pu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Most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equire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ositi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ative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supply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661405"/>
            <a:ext cx="2056764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12-1: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p-a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sy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bols.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377432"/>
            <a:ext cx="6884670" cy="481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-8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Ideal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5" b="1">
                <a:latin typeface="Times New Roman"/>
                <a:cs typeface="Times New Roman"/>
              </a:rPr>
              <a:t>-</a:t>
            </a:r>
            <a:r>
              <a:rPr dirty="0" smtClean="0" sz="1400" spc="-20" b="1">
                <a:latin typeface="Times New Roman"/>
                <a:cs typeface="Times New Roman"/>
              </a:rPr>
              <a:t>Am</a:t>
            </a:r>
            <a:r>
              <a:rPr dirty="0" smtClean="0" sz="1400" spc="-10" b="1">
                <a:latin typeface="Times New Roman"/>
                <a:cs typeface="Times New Roman"/>
              </a:rPr>
              <a:t>p: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ideal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teris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ics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strated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2(a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are: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ite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zero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anc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infinite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1154" y="8923019"/>
            <a:ext cx="185293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12-2: Basic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op-a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3434" y="643127"/>
            <a:ext cx="3582923" cy="2196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107941" y="6177534"/>
            <a:ext cx="3326891" cy="230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399034"/>
            <a:ext cx="6884034" cy="4219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2860">
              <a:lnSpc>
                <a:spcPct val="1225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-4: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Given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urat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1,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-16666" sz="1500" spc="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required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0">
                <a:latin typeface="Times New Roman"/>
                <a:cs typeface="Times New Roman"/>
              </a:rPr>
              <a:t>100.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7"/>
              </a:spcBef>
            </a:pPr>
            <a:endParaRPr sz="950"/>
          </a:p>
          <a:p>
            <a:pPr algn="ctr" marL="1020444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FIGURE 12-21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4"/>
              </a:spcBef>
            </a:pPr>
            <a:endParaRPr sz="600"/>
          </a:p>
          <a:p>
            <a:pPr marL="12700" marR="3102610">
              <a:lnSpc>
                <a:spcPct val="1201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Knowing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absolute</a:t>
            </a:r>
            <a:r>
              <a:rPr dirty="0" smtClean="0" sz="1400" spc="-10">
                <a:latin typeface="Times New Roman"/>
                <a:cs typeface="Times New Roman"/>
              </a:rPr>
              <a:t> 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|�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82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|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calculate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ollows: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|�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82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Cambria Math"/>
                <a:cs typeface="Cambria Math"/>
              </a:rPr>
              <a:t>|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|−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5">
                <a:latin typeface="Cambria Math"/>
                <a:cs typeface="Cambria Math"/>
              </a:rPr>
              <a:t>|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1200"/>
              </a:lnSpc>
              <a:spcBef>
                <a:spcPts val="95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|�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82">
                <a:latin typeface="Cambria Math"/>
                <a:cs typeface="Cambria Math"/>
              </a:rPr>
              <a:t>)</a:t>
            </a:r>
            <a:r>
              <a:rPr dirty="0" smtClean="0" sz="1400" spc="-15">
                <a:latin typeface="Cambria Math"/>
                <a:cs typeface="Cambria Math"/>
              </a:rPr>
              <a:t>|𝑅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100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.2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5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12.5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Effects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gati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Feedb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ck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-AMP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Impedances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239395" marR="13335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ck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affects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anc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effects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-10">
                <a:latin typeface="Times New Roman"/>
                <a:cs typeface="Times New Roman"/>
              </a:rPr>
              <a:t> 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section.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Impedanc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Nonin</a:t>
            </a:r>
            <a:r>
              <a:rPr dirty="0" smtClean="0" sz="1400" spc="-5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ti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Amplifie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higher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itself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(wit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out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overall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mpli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668773"/>
            <a:ext cx="3969385" cy="8102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6464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𝒊</a:t>
            </a:r>
            <a:r>
              <a:rPr dirty="0" smtClean="0" sz="1000" spc="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0">
                <a:latin typeface="Cambria Math"/>
                <a:cs typeface="Cambria Math"/>
              </a:rPr>
              <a:t>��</a:t>
            </a:r>
            <a:r>
              <a:rPr dirty="0" smtClean="0" baseline="2777" sz="1500" spc="0">
                <a:latin typeface="Cambria Math"/>
                <a:cs typeface="Cambria Math"/>
              </a:rPr>
              <a:t>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3888" sz="2100" spc="-15">
                <a:latin typeface="Cambria Math"/>
                <a:cs typeface="Cambria Math"/>
              </a:rPr>
              <a:t>(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baseline="11904" sz="2100" spc="-22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+</a:t>
            </a:r>
            <a:r>
              <a:rPr dirty="0" smtClean="0" baseline="11904" sz="2100" spc="-22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�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baseline="13888" sz="2100" spc="-15">
                <a:latin typeface="Cambria Math"/>
                <a:cs typeface="Cambria Math"/>
              </a:rPr>
              <a:t>)</a:t>
            </a: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𝒊�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304290">
              <a:lnSpc>
                <a:spcPct val="100000"/>
              </a:lnSpc>
              <a:spcBef>
                <a:spcPts val="484"/>
              </a:spcBef>
            </a:pP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0">
                <a:latin typeface="Cambria Math"/>
                <a:cs typeface="Cambria Math"/>
              </a:rPr>
              <a:t>��</a:t>
            </a:r>
            <a:r>
              <a:rPr dirty="0" smtClean="0" baseline="2777" sz="1500" spc="0">
                <a:latin typeface="Cambria Math"/>
                <a:cs typeface="Cambria Math"/>
              </a:rPr>
              <a:t>) </a:t>
            </a:r>
            <a:r>
              <a:rPr dirty="0" smtClean="0" baseline="2777" sz="1500" spc="7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��</a:t>
            </a:r>
            <a:r>
              <a:rPr dirty="0" smtClean="0" sz="1000" spc="55">
                <a:latin typeface="Cambria Math"/>
                <a:cs typeface="Cambria Math"/>
              </a:rPr>
              <a:t>�</a:t>
            </a:r>
            <a:r>
              <a:rPr dirty="0" smtClean="0" baseline="13888" sz="2100" spc="-22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(�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+</a:t>
            </a:r>
            <a:r>
              <a:rPr dirty="0" smtClean="0" baseline="11904" sz="2100" spc="-22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�</a:t>
            </a:r>
            <a:r>
              <a:rPr dirty="0" smtClean="0" baseline="11904" sz="2100" spc="-15">
                <a:latin typeface="Cambria Math"/>
                <a:cs typeface="Cambria Math"/>
              </a:rPr>
              <a:t>�)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1802" y="4632197"/>
            <a:ext cx="126365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3920" y="5227573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5482844"/>
            <a:ext cx="6884034" cy="3736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-5: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(a)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ct val="110400"/>
              </a:lnSpc>
              <a:spcBef>
                <a:spcPts val="3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22.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asheet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gives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(b)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closed-loop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marL="19558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FIGURE 1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-22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7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(a)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enuation,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(𝑅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0435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[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043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baseline="1984" sz="2100" spc="-15">
                <a:latin typeface="Cambria Math"/>
                <a:cs typeface="Cambria Math"/>
              </a:rPr>
              <a:t>)](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11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.4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G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 marL="12700" marR="270573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large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ber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that,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practical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purposes,</a:t>
            </a:r>
            <a:r>
              <a:rPr dirty="0" smtClean="0" sz="1400" spc="-5">
                <a:latin typeface="Times New Roman"/>
                <a:cs typeface="Times New Roman"/>
              </a:rPr>
              <a:t> 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assu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ite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case.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200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0435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.6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mΩ</a:t>
            </a:r>
            <a:endParaRPr sz="1400">
              <a:latin typeface="Cambria Math"/>
              <a:cs typeface="Cambria Math"/>
            </a:endParaRPr>
          </a:p>
          <a:p>
            <a:pPr marL="12700" marR="13970">
              <a:lnSpc>
                <a:spcPct val="110500"/>
              </a:lnSpc>
              <a:spcBef>
                <a:spcPts val="15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ber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that,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tical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purposes,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ass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ide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case.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(b)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61530" y="9261093"/>
            <a:ext cx="167640" cy="187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9697" y="7796021"/>
            <a:ext cx="3471672" cy="19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040"/>
            <a:ext cx="6884034" cy="1427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524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Voltage-Foll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er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Impedance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voltage-follow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highest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pedance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configurations.</a:t>
            </a:r>
            <a:endParaRPr sz="1400">
              <a:latin typeface="Times New Roman"/>
              <a:cs typeface="Times New Roman"/>
            </a:endParaRPr>
          </a:p>
          <a:p>
            <a:pPr lvl="1" marL="469900" marR="12700" indent="-228600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These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fea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ures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nearly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ffer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interfacing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pedance</a:t>
            </a:r>
            <a:r>
              <a:rPr dirty="0" smtClean="0" sz="1400" spc="-10">
                <a:latin typeface="Times New Roman"/>
                <a:cs typeface="Times New Roman"/>
              </a:rPr>
              <a:t> sourc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w-i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-follow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configuration,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same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ulas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7941" y="1862328"/>
            <a:ext cx="303911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𝒁</a:t>
            </a:r>
            <a:r>
              <a:rPr dirty="0" smtClean="0" baseline="-16666" sz="1500" spc="-22">
                <a:latin typeface="Cambria Math"/>
                <a:cs typeface="Cambria Math"/>
              </a:rPr>
              <a:t>𝒊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𝐕�</a:t>
            </a:r>
            <a:r>
              <a:rPr dirty="0" smtClean="0" baseline="-13888" sz="1500" spc="0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5">
                <a:latin typeface="Cambria Math"/>
                <a:cs typeface="Cambria Math"/>
              </a:rPr>
              <a:t>𝒁</a:t>
            </a:r>
            <a:r>
              <a:rPr dirty="0" smtClean="0" baseline="-16666" sz="1500" spc="-22">
                <a:latin typeface="Cambria Math"/>
                <a:cs typeface="Cambria Math"/>
              </a:rPr>
              <a:t>𝒊�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5">
                <a:latin typeface="Cambria Math"/>
                <a:cs typeface="Cambria Math"/>
              </a:rPr>
              <a:t>𝒁</a:t>
            </a:r>
            <a:r>
              <a:rPr dirty="0" smtClean="0" baseline="-16666" sz="1500" spc="-22">
                <a:latin typeface="Cambria Math"/>
                <a:cs typeface="Cambria Math"/>
              </a:rPr>
              <a:t>𝒊�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0808" y="1862328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4225" y="2344673"/>
            <a:ext cx="1287780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V</a:t>
            </a:r>
            <a:r>
              <a:rPr dirty="0" smtClean="0" sz="1000" spc="55">
                <a:latin typeface="Cambria Math"/>
                <a:cs typeface="Cambria Math"/>
              </a:rPr>
              <a:t>F</a:t>
            </a:r>
            <a:r>
              <a:rPr dirty="0" smtClean="0" baseline="2777" sz="1500" spc="82">
                <a:latin typeface="Cambria Math"/>
                <a:cs typeface="Cambria Math"/>
              </a:rPr>
              <a:t>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-25793" sz="2100" spc="-22">
                <a:latin typeface="Cambria Math"/>
                <a:cs typeface="Cambria Math"/>
              </a:rPr>
              <a:t>�</a:t>
            </a:r>
            <a:r>
              <a:rPr dirty="0" smtClean="0" baseline="-25793" sz="2100" spc="7">
                <a:latin typeface="Cambria Math"/>
                <a:cs typeface="Cambria Math"/>
              </a:rPr>
              <a:t> </a:t>
            </a:r>
            <a:r>
              <a:rPr dirty="0" smtClean="0" baseline="-25793" sz="2100" spc="-22">
                <a:latin typeface="Cambria Math"/>
                <a:cs typeface="Cambria Math"/>
              </a:rPr>
              <a:t>+</a:t>
            </a:r>
            <a:r>
              <a:rPr dirty="0" smtClean="0" baseline="-25793" sz="2100" spc="-22">
                <a:latin typeface="Cambria Math"/>
                <a:cs typeface="Cambria Math"/>
              </a:rPr>
              <a:t> </a:t>
            </a:r>
            <a:r>
              <a:rPr dirty="0" smtClean="0" baseline="-25793" sz="2100" spc="-22">
                <a:latin typeface="Cambria Math"/>
                <a:cs typeface="Cambria Math"/>
              </a:rPr>
              <a:t>�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2933" y="2435225"/>
            <a:ext cx="691895" cy="0"/>
          </a:xfrm>
          <a:custGeom>
            <a:avLst/>
            <a:gdLst/>
            <a:ahLst/>
            <a:cxnLst/>
            <a:rect l="l" t="t" r="r" b="b"/>
            <a:pathLst>
              <a:path w="691895" h="0">
                <a:moveTo>
                  <a:pt x="0" y="0"/>
                </a:moveTo>
                <a:lnTo>
                  <a:pt x="69189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562351" y="2209800"/>
            <a:ext cx="12065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71855" algn="l"/>
              </a:tabLst>
            </a:pP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���	</a:t>
            </a: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6098" y="2515107"/>
            <a:ext cx="106934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35990" algn="l"/>
              </a:tabLst>
            </a:pP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	</a:t>
            </a:r>
            <a:r>
              <a:rPr dirty="0" smtClean="0" sz="1000" spc="-5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7240" y="2435225"/>
            <a:ext cx="563117" cy="0"/>
          </a:xfrm>
          <a:custGeom>
            <a:avLst/>
            <a:gdLst/>
            <a:ahLst/>
            <a:cxnLst/>
            <a:rect l="l" t="t" r="r" b="b"/>
            <a:pathLst>
              <a:path w="563117" h="0">
                <a:moveTo>
                  <a:pt x="0" y="0"/>
                </a:moveTo>
                <a:lnTo>
                  <a:pt x="56311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44114" y="2308097"/>
            <a:ext cx="3275329" cy="344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9865">
              <a:lnSpc>
                <a:spcPts val="1445"/>
              </a:lnSpc>
              <a:tabLst>
                <a:tab pos="2022475" algn="l"/>
              </a:tabLst>
            </a:pP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-15">
                <a:latin typeface="Cambria Math"/>
                <a:cs typeface="Cambria Math"/>
              </a:rPr>
              <a:t>	</a:t>
            </a: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14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180"/>
              </a:lnSpc>
              <a:tabLst>
                <a:tab pos="372745" algn="l"/>
              </a:tabLst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	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740060"/>
            <a:ext cx="6885305" cy="2357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-6: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Exam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-5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-follower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urat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on.</a:t>
            </a:r>
            <a:r>
              <a:rPr dirty="0" smtClean="0" sz="1400" spc="-10">
                <a:latin typeface="Times New Roman"/>
                <a:cs typeface="Times New Roman"/>
              </a:rPr>
              <a:t> Det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es.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V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3888" sz="1500" spc="82">
                <a:latin typeface="Cambria Math"/>
                <a:cs typeface="Cambria Math"/>
              </a:rPr>
              <a:t>)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200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40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G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ctr" marR="635">
              <a:lnSpc>
                <a:spcPct val="100000"/>
              </a:lnSpc>
              <a:spcBef>
                <a:spcPts val="359"/>
              </a:spcBef>
            </a:pP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V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3888" sz="1500" spc="82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200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37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V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3888" sz="1500" spc="82">
                <a:latin typeface="Cambria Math"/>
                <a:cs typeface="Cambria Math"/>
              </a:rPr>
              <a:t>) </a:t>
            </a:r>
            <a:r>
              <a:rPr dirty="0" smtClean="0" baseline="-13888" sz="1500" spc="-7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much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reater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82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V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3888" sz="1500" spc="82">
                <a:latin typeface="Cambria Math"/>
                <a:cs typeface="Cambria Math"/>
              </a:rPr>
              <a:t>) </a:t>
            </a:r>
            <a:r>
              <a:rPr dirty="0" smtClean="0" baseline="-13888" sz="1500" spc="-82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much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ess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</a:t>
            </a:r>
            <a:r>
              <a:rPr dirty="0" smtClean="0" baseline="-13888" sz="1500" spc="-82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-5.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2"/>
              </a:spcBef>
            </a:pPr>
            <a:endParaRPr sz="900"/>
          </a:p>
          <a:p>
            <a:pPr algn="just" marL="239395" marR="14604" indent="-227329">
              <a:lnSpc>
                <a:spcPct val="111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Impedanc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Inverting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Amplifie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approx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tely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5">
                <a:latin typeface="Times New Roman"/>
                <a:cs typeface="Times New Roman"/>
              </a:rPr>
              <a:t>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approxi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ately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elf.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5339" y="5148326"/>
            <a:ext cx="82867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𝒊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0">
                <a:latin typeface="Cambria Math"/>
                <a:cs typeface="Cambria Math"/>
              </a:rPr>
              <a:t>𝐈</a:t>
            </a:r>
            <a:r>
              <a:rPr dirty="0" smtClean="0" baseline="2777" sz="1500" spc="0">
                <a:latin typeface="Cambria Math"/>
                <a:cs typeface="Cambria Math"/>
              </a:rPr>
              <a:t>) </a:t>
            </a:r>
            <a:r>
              <a:rPr dirty="0" smtClean="0" baseline="2777" sz="1500" spc="7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≅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𝑹</a:t>
            </a:r>
            <a:r>
              <a:rPr dirty="0" smtClean="0" sz="1000" spc="-15">
                <a:latin typeface="Cambria Math"/>
                <a:cs typeface="Cambria Math"/>
              </a:rPr>
              <a:t>𝒊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23409" y="5111496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5467603"/>
            <a:ext cx="65131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same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ase.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0351" y="5744209"/>
            <a:ext cx="200342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0">
                <a:latin typeface="Cambria Math"/>
                <a:cs typeface="Cambria Math"/>
              </a:rPr>
              <a:t>𝐈</a:t>
            </a:r>
            <a:r>
              <a:rPr dirty="0" smtClean="0" baseline="2777" sz="1500" spc="0">
                <a:latin typeface="Cambria Math"/>
                <a:cs typeface="Cambria Math"/>
              </a:rPr>
              <a:t>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𝒁</a:t>
            </a:r>
            <a:r>
              <a:rPr dirty="0" smtClean="0" sz="1000" spc="-15">
                <a:latin typeface="Cambria Math"/>
                <a:cs typeface="Cambria Math"/>
              </a:rPr>
              <a:t>��</a:t>
            </a:r>
            <a:r>
              <a:rPr dirty="0" smtClean="0" sz="1000" spc="55">
                <a:latin typeface="Cambria Math"/>
                <a:cs typeface="Cambria Math"/>
              </a:rPr>
              <a:t>�</a:t>
            </a:r>
            <a:r>
              <a:rPr dirty="0" smtClean="0" baseline="13888" sz="2100" spc="-22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(�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+</a:t>
            </a:r>
            <a:r>
              <a:rPr dirty="0" smtClean="0" baseline="11904" sz="2100" spc="-22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�</a:t>
            </a:r>
            <a:r>
              <a:rPr dirty="0" smtClean="0" baseline="11904" sz="2100" spc="-15">
                <a:latin typeface="Cambria Math"/>
                <a:cs typeface="Cambria Math"/>
              </a:rPr>
              <a:t>�)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8397" y="5707634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6040445"/>
            <a:ext cx="6884670" cy="2934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228600">
              <a:lnSpc>
                <a:spcPct val="1108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output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imped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nce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both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configurations</a:t>
            </a:r>
            <a:r>
              <a:rPr dirty="0" smtClean="0" sz="1400" spc="-5">
                <a:latin typeface="Times New Roman"/>
                <a:cs typeface="Times New Roman"/>
              </a:rPr>
              <a:t> is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v</a:t>
            </a:r>
            <a:r>
              <a:rPr dirty="0" smtClean="0" sz="1400" spc="-2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ry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l</a:t>
            </a:r>
            <a:r>
              <a:rPr dirty="0" smtClean="0" sz="1400" spc="-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;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in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fact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alm</a:t>
            </a:r>
            <a:r>
              <a:rPr dirty="0" smtClean="0" sz="1400" spc="-15" i="1">
                <a:latin typeface="Times New Roman"/>
                <a:cs typeface="Times New Roman"/>
              </a:rPr>
              <a:t>o</a:t>
            </a:r>
            <a:r>
              <a:rPr dirty="0" smtClean="0" sz="1400" spc="-5" i="1">
                <a:latin typeface="Times New Roman"/>
                <a:cs typeface="Times New Roman"/>
              </a:rPr>
              <a:t>st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zero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in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practical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case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Because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near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zero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load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within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not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change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voltage.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load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ance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pea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-to-peak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swing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</a:t>
            </a:r>
            <a:r>
              <a:rPr dirty="0" smtClean="0" sz="1400" spc="-1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O</a:t>
            </a:r>
            <a:r>
              <a:rPr dirty="0" smtClean="0" baseline="-16666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-37">
                <a:latin typeface="Cambria Math"/>
                <a:cs typeface="Cambria Math"/>
              </a:rPr>
              <a:t>−</a:t>
            </a:r>
            <a:r>
              <a:rPr dirty="0" smtClean="0" baseline="-16666" sz="1500" spc="89">
                <a:latin typeface="Cambria Math"/>
                <a:cs typeface="Cambria Math"/>
              </a:rPr>
              <a:t>P</a:t>
            </a:r>
            <a:r>
              <a:rPr dirty="0" smtClean="0" baseline="-16666" sz="1500" spc="75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 marR="12700">
              <a:lnSpc>
                <a:spcPct val="1121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-7: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ues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pedances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12-23.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Also,</a:t>
            </a:r>
            <a:r>
              <a:rPr dirty="0" smtClean="0" sz="1400" spc="-10">
                <a:latin typeface="Times New Roman"/>
                <a:cs typeface="Times New Roman"/>
              </a:rPr>
              <a:t> 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gain.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lowing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param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ters: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MΩ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7"/>
              </a:spcBef>
            </a:pPr>
            <a:endParaRPr sz="950"/>
          </a:p>
          <a:p>
            <a:pPr algn="ctr" marL="29209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7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attenuation,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44500" y="8987535"/>
            <a:ext cx="426847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(𝑅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10">
                <a:latin typeface="Cambria Math"/>
                <a:cs typeface="Cambria Math"/>
              </a:rPr>
              <a:t> 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001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186" y="3221735"/>
            <a:ext cx="7085838" cy="2069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51276" y="5333238"/>
            <a:ext cx="2869692" cy="212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05221"/>
            <a:ext cx="6884034" cy="2766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389890">
              <a:lnSpc>
                <a:spcPct val="1196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𝑍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(1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1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baseline="1984" sz="2100" spc="-15">
                <a:latin typeface="Cambria Math"/>
                <a:cs typeface="Cambria Math"/>
              </a:rPr>
              <a:t>)(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001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98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mΩ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(zero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10">
                <a:latin typeface="Times New Roman"/>
                <a:cs typeface="Times New Roman"/>
              </a:rPr>
              <a:t> pra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purposes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closed-loop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−100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12.6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Bias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Current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Offset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Voltage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 marL="239395" marR="17145" indent="-227329">
              <a:lnSpc>
                <a:spcPct val="1105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rtain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eviations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ideal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ust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ogniz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their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effects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10">
                <a:latin typeface="Times New Roman"/>
                <a:cs typeface="Times New Roman"/>
              </a:rPr>
              <a:t> operation.</a:t>
            </a:r>
            <a:endParaRPr sz="1400">
              <a:latin typeface="Times New Roman"/>
              <a:cs typeface="Times New Roman"/>
            </a:endParaRPr>
          </a:p>
          <a:p>
            <a:pPr marL="239395" marR="14604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Transistors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ithin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orrect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collector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colle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-to-e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Effect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Input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Bias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Curren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tical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endParaRPr sz="1400">
              <a:latin typeface="Times New Roman"/>
              <a:cs typeface="Times New Roman"/>
            </a:endParaRPr>
          </a:p>
          <a:p>
            <a:pPr marL="239395" marR="12700">
              <a:lnSpc>
                <a:spcPct val="110000"/>
              </a:lnSpc>
              <a:spcBef>
                <a:spcPts val="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small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shwon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-24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voltage-follower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8551" y="5239258"/>
            <a:ext cx="24961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12-24: 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fects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bias curr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196360"/>
            <a:ext cx="301371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12-25: Inp</a:t>
            </a:r>
            <a:r>
              <a:rPr dirty="0" smtClean="0" sz="1200" spc="-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t bias current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reates output</a:t>
            </a:r>
            <a:r>
              <a:rPr dirty="0" smtClean="0" sz="1200" spc="0">
                <a:latin typeface="Times New Roman"/>
                <a:cs typeface="Times New Roman"/>
              </a:rPr>
              <a:t> error v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lta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 in a noninvertinga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plifier.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368702"/>
            <a:ext cx="6882130" cy="1743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Bias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Current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Com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ensati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6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effect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compensated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external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6510" indent="-227329">
              <a:lnSpc>
                <a:spcPts val="1880"/>
              </a:lnSpc>
              <a:spcBef>
                <a:spcPts val="6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Voltage-Follow</a:t>
            </a:r>
            <a:r>
              <a:rPr dirty="0" smtClean="0" sz="1400" spc="-20" b="1" i="1">
                <a:latin typeface="Times New Roman"/>
                <a:cs typeface="Times New Roman"/>
              </a:rPr>
              <a:t>e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due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sufficiently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reduc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dding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qual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rce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resistance,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-26.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rror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follows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because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OS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219325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OU</a:t>
            </a:r>
            <a:r>
              <a:rPr dirty="0" smtClean="0" sz="1000" spc="60">
                <a:latin typeface="Cambria Math"/>
                <a:cs typeface="Cambria Math"/>
              </a:rPr>
              <a:t>T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error</a:t>
            </a:r>
            <a:r>
              <a:rPr dirty="0" smtClean="0" baseline="2777" sz="1500" spc="82">
                <a:latin typeface="Cambria Math"/>
                <a:cs typeface="Cambria Math"/>
              </a:rPr>
              <a:t>)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3888" sz="2100" spc="-7">
                <a:latin typeface="Cambria Math"/>
                <a:cs typeface="Cambria Math"/>
              </a:rPr>
              <a:t>|</a:t>
            </a:r>
            <a:r>
              <a:rPr dirty="0" smtClean="0" baseline="11904" sz="2100" spc="-202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−</a:t>
            </a:r>
            <a:r>
              <a:rPr dirty="0" smtClean="0" baseline="11904" sz="2100" spc="-22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𝐼</a:t>
            </a:r>
            <a:r>
              <a:rPr dirty="0" smtClean="0" sz="1000" spc="80">
                <a:latin typeface="Cambria Math"/>
                <a:cs typeface="Cambria Math"/>
              </a:rPr>
              <a:t>2</a:t>
            </a:r>
            <a:r>
              <a:rPr dirty="0" smtClean="0" baseline="13888" sz="2100" spc="-7">
                <a:latin typeface="Cambria Math"/>
                <a:cs typeface="Cambria Math"/>
              </a:rPr>
              <a:t>|</a:t>
            </a:r>
            <a:r>
              <a:rPr dirty="0" smtClean="0" baseline="11904" sz="2100" spc="-22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� </a:t>
            </a:r>
            <a:r>
              <a:rPr dirty="0" smtClean="0" sz="1000" spc="25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𝐼</a:t>
            </a:r>
            <a:r>
              <a:rPr dirty="0" smtClean="0" sz="1000" spc="75">
                <a:latin typeface="Cambria Math"/>
                <a:cs typeface="Cambria Math"/>
              </a:rPr>
              <a:t>O</a:t>
            </a:r>
            <a:r>
              <a:rPr dirty="0" smtClean="0" sz="1000" spc="114">
                <a:latin typeface="Cambria Math"/>
                <a:cs typeface="Cambria Math"/>
              </a:rPr>
              <a:t>S</a:t>
            </a:r>
            <a:r>
              <a:rPr dirty="0" smtClean="0" baseline="11904" sz="2100" spc="-22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OS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ent.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12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873" y="331470"/>
            <a:ext cx="4534662" cy="19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24533" y="2971800"/>
            <a:ext cx="5356860" cy="309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1101090"/>
            <a:ext cx="2226945" cy="414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12-26: Bias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rrent</a:t>
            </a:r>
            <a:r>
              <a:rPr dirty="0" smtClean="0" sz="1200" spc="0">
                <a:latin typeface="Times New Roman"/>
                <a:cs typeface="Times New Roman"/>
              </a:rPr>
              <a:t> co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pensation in a vo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tage-follower.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255489"/>
            <a:ext cx="6882130" cy="756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Noninverting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and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Inv</a:t>
            </a:r>
            <a:r>
              <a:rPr dirty="0" smtClean="0" sz="1400" spc="-2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rting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Amplifier</a:t>
            </a:r>
            <a:r>
              <a:rPr dirty="0" smtClean="0" sz="1400" spc="5" b="1" i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ensate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effect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noninverting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� 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added,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-27.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pensating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quals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paral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el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bination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035547"/>
            <a:ext cx="6883400" cy="3100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175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12-27: Bias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rrent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nsation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t</a:t>
            </a:r>
            <a:r>
              <a:rPr dirty="0" smtClean="0" sz="1200" spc="-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 noninvert</a:t>
            </a:r>
            <a:r>
              <a:rPr dirty="0" smtClean="0" sz="1200" spc="-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 and inverting 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plifier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configurations.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Use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of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BIFET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5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-Amp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to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Eliminate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the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Ne</a:t>
            </a:r>
            <a:r>
              <a:rPr dirty="0" smtClean="0" sz="1400" spc="-2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for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Bias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Cur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ent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C</a:t>
            </a:r>
            <a:r>
              <a:rPr dirty="0" smtClean="0" sz="1400" spc="-5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mpensatio</a:t>
            </a:r>
            <a:r>
              <a:rPr dirty="0" smtClean="0" sz="1400" spc="10" b="1" i="1">
                <a:latin typeface="Times New Roman"/>
                <a:cs typeface="Times New Roman"/>
              </a:rPr>
              <a:t>n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BIF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op-a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BJTs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nternal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y.</a:t>
            </a:r>
            <a:endParaRPr sz="1400">
              <a:latin typeface="Times New Roman"/>
              <a:cs typeface="Times New Roman"/>
            </a:endParaRPr>
          </a:p>
          <a:p>
            <a:pPr algn="just" marL="239395" marR="17145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JFETs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devic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eve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possib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standard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BJT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plifiers.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their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ped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nce,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BIF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rents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are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ller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BJT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red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cing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el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nating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10">
                <a:latin typeface="Times New Roman"/>
                <a:cs typeface="Times New Roman"/>
              </a:rPr>
              <a:t> 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pensation.</a:t>
            </a:r>
            <a:endParaRPr sz="1400">
              <a:latin typeface="Times New Roman"/>
              <a:cs typeface="Times New Roman"/>
            </a:endParaRPr>
          </a:p>
          <a:p>
            <a:pPr algn="just" marL="239395" marR="1397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Effect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Input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Offset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Voltag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should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ro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differential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ro.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However,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alw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ys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small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ltage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present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whose</a:t>
            </a:r>
            <a:r>
              <a:rPr dirty="0" smtClean="0" sz="1400" spc="-10">
                <a:latin typeface="Times New Roman"/>
                <a:cs typeface="Times New Roman"/>
              </a:rPr>
              <a:t> 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ranges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crovolts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illivolts.</a:t>
            </a:r>
            <a:endParaRPr sz="1400">
              <a:latin typeface="Times New Roman"/>
              <a:cs typeface="Times New Roman"/>
            </a:endParaRPr>
          </a:p>
          <a:p>
            <a:pPr lvl="1" marL="466090" indent="-227329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46609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due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unavoidable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alances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ernal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transistors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aside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466090">
              <a:lnSpc>
                <a:spcPct val="100000"/>
              </a:lnSpc>
              <a:spcBef>
                <a:spcPts val="1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previously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discussed.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dback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12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6602" y="1413545"/>
            <a:ext cx="2369729" cy="1943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9381" y="4652009"/>
            <a:ext cx="7023354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0813" y="424850"/>
            <a:ext cx="6654165" cy="1483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IO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visualiz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equivalent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sourc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strated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28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-follow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r.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Generally,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due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offset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227965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OU</a:t>
            </a:r>
            <a:r>
              <a:rPr dirty="0" smtClean="0" sz="1000" spc="60">
                <a:latin typeface="Cambria Math"/>
                <a:cs typeface="Cambria Math"/>
              </a:rPr>
              <a:t>T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erro</a:t>
            </a:r>
            <a:r>
              <a:rPr dirty="0" smtClean="0" sz="1000" spc="45">
                <a:latin typeface="Cambria Math"/>
                <a:cs typeface="Cambria Math"/>
              </a:rPr>
              <a:t>r</a:t>
            </a:r>
            <a:r>
              <a:rPr dirty="0" smtClean="0" baseline="2777" sz="1500" spc="0">
                <a:latin typeface="Cambria Math"/>
                <a:cs typeface="Cambria Math"/>
              </a:rPr>
              <a:t>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-125">
                <a:latin typeface="Cambria Math"/>
                <a:cs typeface="Cambria Math"/>
              </a:rPr>
              <a:t> </a:t>
            </a: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IO</a:t>
            </a:r>
            <a:endParaRPr sz="1000">
              <a:latin typeface="Cambria Math"/>
              <a:cs typeface="Cambria Math"/>
            </a:endParaRPr>
          </a:p>
          <a:p>
            <a:pPr marL="239395" indent="-227329">
              <a:lnSpc>
                <a:spcPct val="10000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-follow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endParaRPr sz="1400">
              <a:latin typeface="Times New Roman"/>
              <a:cs typeface="Times New Roman"/>
            </a:endParaRPr>
          </a:p>
          <a:p>
            <a:pPr algn="ctr" marR="229235">
              <a:lnSpc>
                <a:spcPct val="100000"/>
              </a:lnSpc>
              <a:spcBef>
                <a:spcPts val="500"/>
              </a:spcBef>
            </a:pP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OU</a:t>
            </a:r>
            <a:r>
              <a:rPr dirty="0" smtClean="0" sz="1000" spc="60">
                <a:latin typeface="Cambria Math"/>
                <a:cs typeface="Cambria Math"/>
              </a:rPr>
              <a:t>T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erro</a:t>
            </a:r>
            <a:r>
              <a:rPr dirty="0" smtClean="0" sz="1000" spc="45">
                <a:latin typeface="Cambria Math"/>
                <a:cs typeface="Cambria Math"/>
              </a:rPr>
              <a:t>r</a:t>
            </a:r>
            <a:r>
              <a:rPr dirty="0" smtClean="0" baseline="2777" sz="1500" spc="0">
                <a:latin typeface="Cambria Math"/>
                <a:cs typeface="Cambria Math"/>
              </a:rPr>
              <a:t>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IO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6354" y="2351785"/>
            <a:ext cx="295465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-28: Input of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set vo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tage e</a:t>
            </a:r>
            <a:r>
              <a:rPr dirty="0" smtClean="0" sz="1200" spc="-5">
                <a:latin typeface="Times New Roman"/>
                <a:cs typeface="Times New Roman"/>
              </a:rPr>
              <a:t>q</a:t>
            </a:r>
            <a:r>
              <a:rPr dirty="0" smtClean="0" sz="1200" spc="0">
                <a:latin typeface="Times New Roman"/>
                <a:cs typeface="Times New Roman"/>
              </a:rPr>
              <a:t>uivale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263432"/>
            <a:ext cx="6883400" cy="1421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Input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Offset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Voltage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Compe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satio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ensated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an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external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potentiometer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etween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null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pins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IC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pac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age</a:t>
            </a:r>
            <a:r>
              <a:rPr dirty="0" smtClean="0" sz="1400" spc="-10">
                <a:latin typeface="Times New Roman"/>
                <a:cs typeface="Times New Roman"/>
              </a:rPr>
              <a:t> and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recomm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nded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nufacture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strated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29(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(b)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741</a:t>
            </a:r>
            <a:r>
              <a:rPr dirty="0" smtClean="0" sz="1400" spc="-10">
                <a:latin typeface="Times New Roman"/>
                <a:cs typeface="Times New Roman"/>
              </a:rPr>
              <a:t> op-a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inals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labelled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offset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nu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5" i="1">
                <a:latin typeface="Times New Roman"/>
                <a:cs typeface="Times New Roman"/>
              </a:rPr>
              <a:t>l.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nput,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potentio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simply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adjusted</a:t>
            </a:r>
            <a:r>
              <a:rPr dirty="0" smtClean="0" sz="1400" spc="-5">
                <a:latin typeface="Times New Roman"/>
                <a:cs typeface="Times New Roman"/>
              </a:rPr>
              <a:t> until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oltage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reads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9(c).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070343"/>
            <a:ext cx="6885305" cy="2030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2588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12-29: Input 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fset volta</a:t>
            </a:r>
            <a:r>
              <a:rPr dirty="0" smtClean="0" sz="1200" spc="-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co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pensation f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a 741 o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-a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12.7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Open-Loop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equency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Phase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Responses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Open-loop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nses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relate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xternal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freq</a:t>
            </a:r>
            <a:r>
              <a:rPr dirty="0" smtClean="0" sz="1400" spc="-5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ency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response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how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changes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ncy,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phase</a:t>
            </a:r>
            <a:r>
              <a:rPr dirty="0" smtClean="0" sz="1400" spc="-10" i="1">
                <a:latin typeface="Times New Roman"/>
                <a:cs typeface="Times New Roman"/>
              </a:rPr>
              <a:t> response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4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how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shift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between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changes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frequency.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800"/>
              </a:lnSpc>
              <a:spcBef>
                <a:spcPts val="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open-loop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ike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𝛽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transistor,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varies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tly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device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next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cannot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depen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constant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12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198" y="937260"/>
            <a:ext cx="5481065" cy="2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122170" y="3604259"/>
            <a:ext cx="5298185" cy="324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21467"/>
            <a:ext cx="6885305" cy="717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Revi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-Amp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Voltage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Gain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external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ponent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always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less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than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open-loop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ustrated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12-30.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589531"/>
            <a:ext cx="1545590" cy="573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12-30: Open-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loop and closed-loop o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 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 co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figurations.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098962"/>
            <a:ext cx="6884034" cy="4832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Ban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2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id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h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Limitati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idrange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extends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down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5">
                <a:latin typeface="Times New Roman"/>
                <a:cs typeface="Times New Roman"/>
              </a:rPr>
              <a:t> (dc),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485385"/>
            <a:ext cx="1837055" cy="1019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20345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12-31: 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al p</a:t>
            </a:r>
            <a:r>
              <a:rPr dirty="0" smtClean="0" sz="1200" spc="-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ot</a:t>
            </a:r>
            <a:r>
              <a:rPr dirty="0" smtClean="0" sz="1200" spc="0">
                <a:latin typeface="Times New Roman"/>
                <a:cs typeface="Times New Roman"/>
              </a:rPr>
              <a:t> of o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en-loop voltage 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300"/>
              </a:lnSpc>
            </a:pPr>
            <a:r>
              <a:rPr dirty="0" smtClean="0" sz="1200">
                <a:latin typeface="Times New Roman"/>
                <a:cs typeface="Times New Roman"/>
              </a:rPr>
              <a:t>versus freq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ency for a t</a:t>
            </a:r>
            <a:r>
              <a:rPr dirty="0" smtClean="0" sz="1200" spc="-1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pical</a:t>
            </a:r>
            <a:r>
              <a:rPr dirty="0" smtClean="0" sz="1200" spc="0">
                <a:latin typeface="Times New Roman"/>
                <a:cs typeface="Times New Roman"/>
              </a:rPr>
              <a:t> op-a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p. The frequency scale</a:t>
            </a:r>
            <a:r>
              <a:rPr dirty="0" smtClean="0" sz="1200" spc="0">
                <a:latin typeface="Times New Roman"/>
                <a:cs typeface="Times New Roman"/>
              </a:rPr>
              <a:t> is log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rith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901688"/>
            <a:ext cx="6883400" cy="1567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524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3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dB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Ope</a:t>
            </a:r>
            <a:r>
              <a:rPr dirty="0" smtClean="0" sz="1400" spc="-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-Loop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Bandwidth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7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dwidth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range</a:t>
            </a:r>
            <a:r>
              <a:rPr dirty="0" smtClean="0" sz="1400" spc="-10">
                <a:latin typeface="Times New Roman"/>
                <a:cs typeface="Times New Roman"/>
              </a:rPr>
              <a:t> between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points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dB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idrange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general,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andwidth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(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inus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 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algn="ctr" marR="1079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sz="1400" spc="13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23939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ero,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7145" y="8508745"/>
            <a:ext cx="80645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��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1979" y="8508745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576" y="8773414"/>
            <a:ext cx="66573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refer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simply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;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 i="1">
                <a:latin typeface="Times New Roman"/>
                <a:cs typeface="Times New Roman"/>
              </a:rPr>
              <a:t>o</a:t>
            </a:r>
            <a:r>
              <a:rPr dirty="0" smtClean="0" sz="1400" spc="-5" i="1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71576" y="9014206"/>
            <a:ext cx="326390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subsc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ipt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tors,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8607" y="2947416"/>
            <a:ext cx="2292858" cy="126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58083" y="5280659"/>
            <a:ext cx="3848862" cy="1799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9547"/>
            <a:ext cx="6884670" cy="2134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5240" indent="-227329">
              <a:lnSpc>
                <a:spcPct val="111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Unity-Gain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Bandwidt</a:t>
            </a:r>
            <a:r>
              <a:rPr dirty="0" smtClean="0" sz="1400" spc="0" b="1" i="1">
                <a:latin typeface="Times New Roman"/>
                <a:cs typeface="Times New Roman"/>
              </a:rPr>
              <a:t>h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otice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-31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steadi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decreases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point</a:t>
            </a:r>
            <a:r>
              <a:rPr dirty="0" smtClean="0" sz="1400" spc="-10">
                <a:latin typeface="Times New Roman"/>
                <a:cs typeface="Times New Roman"/>
              </a:rPr>
              <a:t> where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unity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(1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dB).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which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unity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occurs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unity-gain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frequency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𝑇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𝑇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also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alled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unity-gain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bandwidt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524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Gai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-Versu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-F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equency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Analysi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ecreases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ses</a:t>
            </a:r>
            <a:r>
              <a:rPr dirty="0" smtClean="0" sz="1400" spc="-10">
                <a:latin typeface="Times New Roman"/>
                <a:cs typeface="Times New Roman"/>
              </a:rPr>
              <a:t> above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(l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-pass)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responsible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off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ses,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just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discussed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dis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rete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ifiers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cture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10.</a:t>
            </a:r>
            <a:endParaRPr sz="1400">
              <a:latin typeface="Times New Roman"/>
              <a:cs typeface="Times New Roman"/>
            </a:endParaRPr>
          </a:p>
          <a:p>
            <a:pPr algn="just" marL="239395" marR="13970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circu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theory,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3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lag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</a:t>
            </a:r>
            <a:r>
              <a:rPr dirty="0" smtClean="0" sz="1400" spc="-5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5">
                <a:latin typeface="Times New Roman"/>
                <a:cs typeface="Times New Roman"/>
              </a:rPr>
              <a:t> 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-32,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1677" y="2621152"/>
            <a:ext cx="870965" cy="0"/>
          </a:xfrm>
          <a:custGeom>
            <a:avLst/>
            <a:gdLst/>
            <a:ahLst/>
            <a:cxnLst/>
            <a:rect l="l" t="t" r="r" b="b"/>
            <a:pathLst>
              <a:path w="870965" h="0">
                <a:moveTo>
                  <a:pt x="0" y="0"/>
                </a:moveTo>
                <a:lnTo>
                  <a:pt x="87096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73860" y="2712719"/>
            <a:ext cx="229552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��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𝒊�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baseline="5952" sz="2100" spc="172">
                <a:latin typeface="Cambria Math"/>
                <a:cs typeface="Cambria Math"/>
              </a:rPr>
              <a:t>√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22222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36111" sz="1500" spc="89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4890" y="2712719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6900" y="3502405"/>
            <a:ext cx="19354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12-32: </a:t>
            </a:r>
            <a:r>
              <a:rPr dirty="0" smtClean="0" sz="1200" spc="0" i="1">
                <a:latin typeface="Times New Roman"/>
                <a:cs typeface="Times New Roman"/>
              </a:rPr>
              <a:t>RC</a:t>
            </a:r>
            <a:r>
              <a:rPr dirty="0" smtClean="0" sz="1200" spc="-5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lag circ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110593"/>
            <a:ext cx="6884670" cy="753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59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If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represented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eleme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�𝑖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)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plus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gle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</a:t>
            </a:r>
            <a:r>
              <a:rPr dirty="0" smtClean="0" sz="1400" spc="-15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8,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known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compensated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5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-a</a:t>
            </a:r>
            <a:r>
              <a:rPr dirty="0" smtClean="0" sz="1400" spc="-15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t</a:t>
            </a:r>
            <a:r>
              <a:rPr dirty="0" smtClean="0" sz="1400" spc="-5" i="1">
                <a:latin typeface="Times New Roman"/>
                <a:cs typeface="Times New Roman"/>
              </a:rPr>
              <a:t>o</a:t>
            </a:r>
            <a:r>
              <a:rPr dirty="0" smtClean="0" sz="1400" spc="-5" i="1">
                <a:latin typeface="Times New Roman"/>
                <a:cs typeface="Times New Roman"/>
              </a:rPr>
              <a:t>tal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ope</a:t>
            </a:r>
            <a:r>
              <a:rPr dirty="0" smtClean="0" sz="1400" spc="-5" i="1">
                <a:latin typeface="Times New Roman"/>
                <a:cs typeface="Times New Roman"/>
              </a:rPr>
              <a:t>n</a:t>
            </a:r>
            <a:r>
              <a:rPr dirty="0" smtClean="0" sz="1400" spc="-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 loop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ain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80435" y="4932298"/>
            <a:ext cx="870965" cy="0"/>
          </a:xfrm>
          <a:custGeom>
            <a:avLst/>
            <a:gdLst/>
            <a:ahLst/>
            <a:cxnLst/>
            <a:rect l="l" t="t" r="r" b="b"/>
            <a:pathLst>
              <a:path w="870965" h="0">
                <a:moveTo>
                  <a:pt x="0" y="0"/>
                </a:moveTo>
                <a:lnTo>
                  <a:pt x="87096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87753" y="5023865"/>
            <a:ext cx="23501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�𝒊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⁄(</a:t>
            </a:r>
            <a:r>
              <a:rPr dirty="0" smtClean="0" baseline="5952" sz="2100" spc="172">
                <a:latin typeface="Cambria Math"/>
                <a:cs typeface="Cambria Math"/>
              </a:rPr>
              <a:t>√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22222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36111" sz="1500" spc="89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20996" y="5023865"/>
            <a:ext cx="126365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5963188"/>
            <a:ext cx="2557145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12-33: Op-amp repre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ented by</a:t>
            </a:r>
            <a:r>
              <a:rPr dirty="0" smtClean="0" sz="1200" spc="0">
                <a:latin typeface="Times New Roman"/>
                <a:cs typeface="Times New Roman"/>
              </a:rPr>
              <a:t> a gain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and an i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ternal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RC</a:t>
            </a:r>
            <a:r>
              <a:rPr dirty="0" smtClean="0" sz="1200" spc="-5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ci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cuit.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65273" y="7876920"/>
            <a:ext cx="1068324" cy="0"/>
          </a:xfrm>
          <a:custGeom>
            <a:avLst/>
            <a:gdLst/>
            <a:ahLst/>
            <a:cxnLst/>
            <a:rect l="l" t="t" r="r" b="b"/>
            <a:pathLst>
              <a:path w="1068324" h="0">
                <a:moveTo>
                  <a:pt x="0" y="0"/>
                </a:moveTo>
                <a:lnTo>
                  <a:pt x="10683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370578" y="7965313"/>
            <a:ext cx="1782318" cy="0"/>
          </a:xfrm>
          <a:custGeom>
            <a:avLst/>
            <a:gdLst/>
            <a:ahLst/>
            <a:cxnLst/>
            <a:rect l="l" t="t" r="r" b="b"/>
            <a:pathLst>
              <a:path w="1782318" h="0">
                <a:moveTo>
                  <a:pt x="0" y="0"/>
                </a:moveTo>
                <a:lnTo>
                  <a:pt x="178231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125472" y="8344027"/>
            <a:ext cx="1881377" cy="0"/>
          </a:xfrm>
          <a:custGeom>
            <a:avLst/>
            <a:gdLst/>
            <a:ahLst/>
            <a:cxnLst/>
            <a:rect l="l" t="t" r="r" b="b"/>
            <a:pathLst>
              <a:path w="1881377" h="0">
                <a:moveTo>
                  <a:pt x="0" y="0"/>
                </a:moveTo>
                <a:lnTo>
                  <a:pt x="188137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106422" y="8633586"/>
            <a:ext cx="1979676" cy="0"/>
          </a:xfrm>
          <a:custGeom>
            <a:avLst/>
            <a:gdLst/>
            <a:ahLst/>
            <a:cxnLst/>
            <a:rect l="l" t="t" r="r" b="b"/>
            <a:pathLst>
              <a:path w="1979676" h="0">
                <a:moveTo>
                  <a:pt x="0" y="0"/>
                </a:moveTo>
                <a:lnTo>
                  <a:pt x="197967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125472" y="8923401"/>
            <a:ext cx="2078227" cy="0"/>
          </a:xfrm>
          <a:custGeom>
            <a:avLst/>
            <a:gdLst/>
            <a:ahLst/>
            <a:cxnLst/>
            <a:rect l="l" t="t" r="r" b="b"/>
            <a:pathLst>
              <a:path w="2078227" h="0">
                <a:moveTo>
                  <a:pt x="0" y="0"/>
                </a:moveTo>
                <a:lnTo>
                  <a:pt x="207822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4500" y="7060945"/>
            <a:ext cx="6882765" cy="2098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-8: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lowing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ues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sz="1400" spc="-5" i="1">
                <a:latin typeface="Times New Roman"/>
                <a:cs typeface="Times New Roman"/>
              </a:rPr>
              <a:t>.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2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(�𝑖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(a)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(b)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(c)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(d)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(a)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23"/>
              </a:spcBef>
            </a:pPr>
            <a:endParaRPr sz="1200"/>
          </a:p>
          <a:p>
            <a:pPr algn="ctr" marL="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�𝑖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6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⁄(</a:t>
            </a:r>
            <a:r>
              <a:rPr dirty="0" smtClean="0" baseline="1984" sz="2100" spc="172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22222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𝐶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3888" sz="1500" spc="82">
                <a:latin typeface="Cambria Math"/>
                <a:cs typeface="Cambria Math"/>
              </a:rPr>
              <a:t>)</a:t>
            </a:r>
            <a:r>
              <a:rPr dirty="0" smtClean="0" baseline="36111" sz="1500" spc="112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baseline="1984" sz="2100" spc="157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2222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z)</a:t>
            </a:r>
            <a:r>
              <a:rPr dirty="0" smtClean="0" baseline="22222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50"/>
              </a:lnSpc>
              <a:spcBef>
                <a:spcPts val="20"/>
              </a:spcBef>
            </a:pPr>
            <a:endParaRPr sz="650"/>
          </a:p>
          <a:p>
            <a:pPr marL="12700" marR="2407285">
              <a:lnSpc>
                <a:spcPct val="1358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(b)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� </a:t>
            </a:r>
            <a:r>
              <a:rPr dirty="0" smtClean="0" baseline="-13888" sz="1500" spc="4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0,</a:t>
            </a:r>
            <a:r>
              <a:rPr dirty="0" smtClean="0" sz="1400" spc="-15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105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5000" sz="1500" spc="112">
                <a:latin typeface="Cambria Math"/>
                <a:cs typeface="Cambria Math"/>
              </a:rPr>
              <a:t>2</a:t>
            </a:r>
            <a:r>
              <a:rPr dirty="0" smtClean="0" baseline="3968" sz="2100" spc="-7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5000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9</a:t>
            </a:r>
            <a:r>
              <a:rPr dirty="0" smtClean="0" sz="1400" spc="-5">
                <a:latin typeface="Cambria Math"/>
                <a:cs typeface="Cambria Math"/>
              </a:rPr>
              <a:t>9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503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(c)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� </a:t>
            </a:r>
            <a:r>
              <a:rPr dirty="0" smtClean="0" baseline="-13888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baseline="3968" sz="2100" spc="-7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105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5000" sz="1500" spc="112">
                <a:latin typeface="Cambria Math"/>
                <a:cs typeface="Cambria Math"/>
              </a:rPr>
              <a:t>2</a:t>
            </a:r>
            <a:r>
              <a:rPr dirty="0" smtClean="0" baseline="3968" sz="2100" spc="-7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5000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7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710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(d)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� </a:t>
            </a:r>
            <a:r>
              <a:rPr dirty="0" smtClean="0" baseline="-13888" sz="1500" spc="4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0,</a:t>
            </a:r>
            <a:r>
              <a:rPr dirty="0" smtClean="0" sz="1400" spc="-15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105">
                <a:latin typeface="Cambria Math"/>
                <a:cs typeface="Cambria Math"/>
              </a:rPr>
              <a:t>√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25000" sz="1500" spc="112">
                <a:latin typeface="Cambria Math"/>
                <a:cs typeface="Cambria Math"/>
              </a:rPr>
              <a:t>2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z)</a:t>
            </a:r>
            <a:r>
              <a:rPr dirty="0" smtClean="0" baseline="25000" sz="1500" spc="12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9950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277" y="2662427"/>
            <a:ext cx="7129272" cy="133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040"/>
            <a:ext cx="6882130" cy="1515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Phase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Shif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know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Lecture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10,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10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causes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propagation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delay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10">
                <a:latin typeface="Times New Roman"/>
                <a:cs typeface="Times New Roman"/>
              </a:rPr>
              <a:t> 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thus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phase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shift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between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nal.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80"/>
              </a:lnSpc>
              <a:spcBef>
                <a:spcPts val="6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found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causes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lag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input,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2-</a:t>
            </a:r>
            <a:r>
              <a:rPr dirty="0" smtClean="0" sz="1400" spc="-15">
                <a:latin typeface="Times New Roman"/>
                <a:cs typeface="Times New Roman"/>
              </a:rPr>
              <a:t>34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theory,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ift,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𝜃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3"/>
              </a:spcBef>
            </a:pPr>
            <a:endParaRPr sz="500"/>
          </a:p>
          <a:p>
            <a:pPr algn="ctr" marL="127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𝜃=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𝐶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7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𝐶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2950" y="1933193"/>
            <a:ext cx="14992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𝜽=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𝐭𝐚�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𝒇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5800" y="1933193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576" y="2143475"/>
            <a:ext cx="6650355" cy="5149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1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indicates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lags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equation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5">
                <a:latin typeface="Times New Roman"/>
                <a:cs typeface="Times New Roman"/>
              </a:rPr>
              <a:t> shift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incr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ases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ppro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ches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90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992371"/>
            <a:ext cx="6883400" cy="2774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9420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12-34: Output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voltage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lags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input vo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tage.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3"/>
              </a:spcBef>
            </a:pPr>
            <a:endParaRPr sz="600"/>
          </a:p>
          <a:p>
            <a:pPr marL="12700" marR="13970">
              <a:lnSpc>
                <a:spcPct val="1118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-9: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lculate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hift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2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following</a:t>
            </a:r>
            <a:r>
              <a:rPr dirty="0" smtClean="0" sz="1400" spc="-10">
                <a:latin typeface="Times New Roman"/>
                <a:cs typeface="Times New Roman"/>
              </a:rPr>
              <a:t> frequencies,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plot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shift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versus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</a:t>
            </a:r>
            <a:r>
              <a:rPr dirty="0" smtClean="0" sz="1400" spc="-2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uency.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sume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(a)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(b)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(c)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(d)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(e)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25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(a)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𝜃=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573°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(b)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𝜃=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5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71°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(c)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𝜃=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−45°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(d)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𝜃=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−8</a:t>
            </a:r>
            <a:r>
              <a:rPr dirty="0" smtClean="0" sz="1400" spc="-5">
                <a:latin typeface="Cambria Math"/>
                <a:cs typeface="Cambria Math"/>
              </a:rPr>
              <a:t>4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3°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(e)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𝜃=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−8</a:t>
            </a:r>
            <a:r>
              <a:rPr dirty="0" smtClean="0" sz="1400" spc="-5">
                <a:latin typeface="Cambria Math"/>
                <a:cs typeface="Cambria Math"/>
              </a:rPr>
              <a:t>9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4°</a:t>
            </a:r>
            <a:endParaRPr sz="1400">
              <a:latin typeface="Cambria Math"/>
              <a:cs typeface="Cambria Math"/>
            </a:endParaRPr>
          </a:p>
          <a:p>
            <a:pPr marL="12700" marR="12700">
              <a:lnSpc>
                <a:spcPct val="110000"/>
              </a:lnSpc>
              <a:spcBef>
                <a:spcPts val="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shif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versus-fre</a:t>
            </a:r>
            <a:r>
              <a:rPr dirty="0" smtClean="0" sz="1400" spc="-2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uency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plotted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-35.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axis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logarith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ic.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554214"/>
            <a:ext cx="969644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5460" y="6550914"/>
            <a:ext cx="4836414" cy="3203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02" y="2022348"/>
            <a:ext cx="7032498" cy="489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7413"/>
            <a:ext cx="6884670" cy="1671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Overall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Freque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cy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Respo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se: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Previous</a:t>
            </a:r>
            <a:r>
              <a:rPr dirty="0" smtClean="0" sz="1400" spc="-1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y,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was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constant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off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5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requency.</a:t>
            </a:r>
            <a:endParaRPr sz="1400">
              <a:latin typeface="Times New Roman"/>
              <a:cs typeface="Times New Roman"/>
            </a:endParaRPr>
          </a:p>
          <a:p>
            <a:pPr marL="239395" marR="1778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total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-amp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posite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individual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internal</a:t>
            </a:r>
            <a:r>
              <a:rPr dirty="0" smtClean="0" sz="1400" spc="-5">
                <a:latin typeface="Times New Roman"/>
                <a:cs typeface="Times New Roman"/>
              </a:rPr>
              <a:t> stages.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example,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-stage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represented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-36.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dB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added.</a:t>
            </a:r>
            <a:endParaRPr sz="1400">
              <a:latin typeface="Times New Roman"/>
              <a:cs typeface="Times New Roman"/>
            </a:endParaRPr>
          </a:p>
          <a:p>
            <a:pPr marL="239395" marR="13335">
              <a:lnSpc>
                <a:spcPct val="110400"/>
              </a:lnSpc>
              <a:spcBef>
                <a:spcPts val="3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rates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additive,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total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increases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1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decade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6883654"/>
            <a:ext cx="6883400" cy="2221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12-36: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p-amp ope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-loop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frequency 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sponse.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8"/>
              </a:spcBef>
            </a:pPr>
            <a:endParaRPr sz="700"/>
          </a:p>
          <a:p>
            <a:pPr marL="239395" marR="16510" indent="-227329">
              <a:lnSpc>
                <a:spcPct val="112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Overall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ase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Respons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ultistage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amplifier,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contri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otal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5">
                <a:latin typeface="Times New Roman"/>
                <a:cs typeface="Times New Roman"/>
              </a:rPr>
              <a:t> lag.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oduce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−90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shift.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8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includes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RC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cuit,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-stage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example,</a:t>
            </a:r>
            <a:r>
              <a:rPr dirty="0" smtClean="0" sz="1400" spc="-5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−270</a:t>
            </a:r>
            <a:r>
              <a:rPr dirty="0" smtClean="0" sz="1400" spc="-5">
                <a:latin typeface="Cambria Math"/>
                <a:cs typeface="Cambria Math"/>
              </a:rPr>
              <a:t>°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8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Also,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less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−45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elow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-5">
                <a:latin typeface="Times New Roman"/>
                <a:cs typeface="Times New Roman"/>
              </a:rPr>
              <a:t> 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45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greater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−45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9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lags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added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produce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stages: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𝜃</a:t>
            </a:r>
            <a:r>
              <a:rPr dirty="0" smtClean="0" baseline="-16666" sz="1500" spc="-22">
                <a:latin typeface="Cambria Math"/>
                <a:cs typeface="Cambria Math"/>
              </a:rPr>
              <a:t>���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7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3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7413"/>
            <a:ext cx="6885305" cy="4746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21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-10: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certain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internal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following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ins</a:t>
            </a:r>
            <a:r>
              <a:rPr dirty="0" smtClean="0" sz="1400" spc="-10">
                <a:latin typeface="Times New Roman"/>
                <a:cs typeface="Times New Roman"/>
              </a:rPr>
              <a:t> 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frequencies: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Stage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Stage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2: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Stage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3: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  <a:p>
            <a:pPr algn="just" marL="12700" marR="514350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Det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idrange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ibels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total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𝑓=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149542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�𝑖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-10">
                <a:latin typeface="Cambria Math"/>
                <a:cs typeface="Cambria Math"/>
              </a:rPr>
              <a:t>B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marL="133350">
              <a:lnSpc>
                <a:spcPct val="100000"/>
              </a:lnSpc>
              <a:spcBef>
                <a:spcPts val="385"/>
              </a:spcBef>
            </a:pPr>
            <a:r>
              <a:rPr dirty="0" smtClean="0" sz="1400" spc="-15">
                <a:latin typeface="Cambria Math"/>
                <a:cs typeface="Cambria Math"/>
              </a:rPr>
              <a:t>𝜃</a:t>
            </a:r>
            <a:r>
              <a:rPr dirty="0" smtClean="0" baseline="-16666" sz="1500" spc="-22">
                <a:latin typeface="Cambria Math"/>
                <a:cs typeface="Cambria Math"/>
              </a:rPr>
              <a:t>���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3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marL="1048385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97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tan</a:t>
            </a:r>
            <a:r>
              <a:rPr dirty="0" smtClean="0" baseline="27777" sz="1500" spc="-37">
                <a:latin typeface="Cambria Math"/>
                <a:cs typeface="Cambria Math"/>
              </a:rPr>
              <a:t>−</a:t>
            </a:r>
            <a:r>
              <a:rPr dirty="0" smtClean="0" baseline="27777" sz="1500" spc="112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marL="104838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−45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86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76</a:t>
            </a:r>
            <a:r>
              <a:rPr dirty="0" smtClean="0" sz="1400" spc="-10">
                <a:latin typeface="Cambria Math"/>
                <a:cs typeface="Cambria Math"/>
              </a:rPr>
              <a:t>°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48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6°</a:t>
            </a:r>
            <a:endParaRPr sz="1400">
              <a:latin typeface="Cambria Math"/>
              <a:cs typeface="Cambria Math"/>
            </a:endParaRPr>
          </a:p>
          <a:p>
            <a:pPr algn="just" marL="12700" marR="3938904">
              <a:lnSpc>
                <a:spcPct val="100000"/>
              </a:lnSpc>
              <a:spcBef>
                <a:spcPts val="185"/>
              </a:spcBef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12.8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Closed-Loop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eque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cy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Respo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"/>
              </a:spcBef>
            </a:pPr>
            <a:endParaRPr sz="950"/>
          </a:p>
          <a:p>
            <a:pPr algn="just" marL="239395" marR="13970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normally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</a:t>
            </a:r>
            <a:r>
              <a:rPr dirty="0" smtClean="0" sz="1400" spc="-1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ration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dback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in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order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hieve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precise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contr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bandwidth.</a:t>
            </a:r>
            <a:endParaRPr sz="1400">
              <a:latin typeface="Times New Roman"/>
              <a:cs typeface="Times New Roman"/>
            </a:endParaRPr>
          </a:p>
          <a:p>
            <a:pPr algn="just" marL="239395" marR="1397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midrange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duc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following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expressions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previo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sly</a:t>
            </a:r>
            <a:r>
              <a:rPr dirty="0" smtClean="0" sz="1400" spc="-10">
                <a:latin typeface="Times New Roman"/>
                <a:cs typeface="Times New Roman"/>
              </a:rPr>
              <a:t> covered,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ion.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plifier,</a:t>
            </a:r>
            <a:endParaRPr sz="1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105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lvl="1" marL="469900" indent="-228600">
              <a:lnSpc>
                <a:spcPct val="100000"/>
              </a:lnSpc>
              <a:spcBef>
                <a:spcPts val="37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3888" sz="1500" spc="52">
                <a:latin typeface="Cambria Math"/>
                <a:cs typeface="Cambria Math"/>
              </a:rPr>
              <a:t>)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endParaRPr baseline="-16666" sz="1500">
              <a:latin typeface="Cambria Math"/>
              <a:cs typeface="Cambria Math"/>
            </a:endParaRPr>
          </a:p>
          <a:p>
            <a:pPr lvl="1" marL="469900" indent="-228600">
              <a:lnSpc>
                <a:spcPct val="100000"/>
              </a:lnSpc>
              <a:spcBef>
                <a:spcPts val="37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voltage-follower,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V</a:t>
            </a:r>
            <a:r>
              <a:rPr dirty="0" smtClean="0" baseline="-16666" sz="1500" spc="82">
                <a:latin typeface="Cambria Math"/>
                <a:cs typeface="Cambria Math"/>
              </a:rPr>
              <a:t>F</a:t>
            </a:r>
            <a:r>
              <a:rPr dirty="0" smtClean="0" baseline="-13888" sz="1500" spc="82">
                <a:latin typeface="Cambria Math"/>
                <a:cs typeface="Cambria Math"/>
              </a:rPr>
              <a:t>)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239395" marR="12700" indent="-227329">
              <a:lnSpc>
                <a:spcPct val="12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Effect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of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Negative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Feedb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ck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on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Ban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2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id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equenc</a:t>
            </a:r>
            <a:r>
              <a:rPr dirty="0" smtClean="0" sz="1400" spc="-5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op-a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9694" y="5229859"/>
            <a:ext cx="22466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𝒇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𝒇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82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(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baseline="11904" sz="2100" spc="-22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+</a:t>
            </a:r>
            <a:r>
              <a:rPr dirty="0" smtClean="0" baseline="11904" sz="2100" spc="-22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0">
                <a:latin typeface="Cambria Math"/>
                <a:cs typeface="Cambria Math"/>
              </a:rPr>
              <a:t>�𝒊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82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39055" y="5193284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813" y="5509452"/>
            <a:ext cx="6657340" cy="1089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9050" indent="-227329">
              <a:lnSpc>
                <a:spcPct val="123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expression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)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higher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than</a:t>
            </a:r>
            <a:r>
              <a:rPr dirty="0" smtClean="0" sz="1400" spc="3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)</a:t>
            </a:r>
            <a:r>
              <a:rPr dirty="0" smtClean="0" baseline="-13888" sz="1500" spc="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�𝑖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75">
                <a:latin typeface="Cambria Math"/>
                <a:cs typeface="Cambria Math"/>
              </a:rPr>
              <a:t>)</a:t>
            </a:r>
            <a:r>
              <a:rPr dirty="0" smtClean="0" sz="1400" spc="-5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2080"/>
              </a:lnSpc>
              <a:spcBef>
                <a:spcPts val="1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)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equals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ifier,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5">
                <a:latin typeface="Times New Roman"/>
                <a:cs typeface="Times New Roman"/>
              </a:rPr>
              <a:t> 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increased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same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factor.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4839" y="6602984"/>
            <a:ext cx="23139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4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�𝒊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3909" y="6602984"/>
            <a:ext cx="126492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937075"/>
            <a:ext cx="6884034" cy="2329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-11:</a:t>
            </a:r>
            <a:r>
              <a:rPr dirty="0" smtClean="0" sz="1400" spc="-10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rtain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idrange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150,000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 loop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dB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200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Hz.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attenuation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(</a:t>
            </a:r>
            <a:r>
              <a:rPr dirty="0" smtClean="0" sz="1400" spc="-15" i="1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loop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0.002.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What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closed-loop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bandwidth?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4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2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�𝑖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82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baseline="1984" sz="2100" spc="-7">
                <a:latin typeface="Cambria Math"/>
                <a:cs typeface="Cambria Math"/>
              </a:rPr>
              <a:t>[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15">
                <a:latin typeface="Cambria Math"/>
                <a:cs typeface="Cambria Math"/>
              </a:rPr>
              <a:t>002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150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baseline="1984" sz="2100" spc="-15">
                <a:latin typeface="Cambria Math"/>
                <a:cs typeface="Cambria Math"/>
              </a:rPr>
              <a:t>)]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60</a:t>
            </a:r>
            <a:r>
              <a:rPr dirty="0" smtClean="0" sz="1400" spc="-10">
                <a:latin typeface="Cambria Math"/>
                <a:cs typeface="Cambria Math"/>
              </a:rPr>
              <a:t>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239395" marR="1651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reduc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feedback,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incre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sed,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12-37.</a:t>
            </a:r>
            <a:endParaRPr sz="1400">
              <a:latin typeface="Times New Roman"/>
              <a:cs typeface="Times New Roman"/>
            </a:endParaRPr>
          </a:p>
          <a:p>
            <a:pPr marL="239395" marR="15875" indent="-227329">
              <a:lnSpc>
                <a:spcPts val="1889"/>
              </a:lnSpc>
              <a:spcBef>
                <a:spcPts val="5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indep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ndent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oop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point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rse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tion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curves.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point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intersection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)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esponse.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same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-off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beyond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832" y="3030473"/>
            <a:ext cx="5737860" cy="1872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4058" y="6301740"/>
            <a:ext cx="6906006" cy="1727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98853" y="8263128"/>
            <a:ext cx="5721096" cy="14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21040"/>
            <a:ext cx="6884034" cy="2599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397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ctical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O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-Amp: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ractical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eristics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la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elled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-2(b)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are: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very</a:t>
            </a:r>
            <a:r>
              <a:rPr dirty="0" smtClean="0" sz="1400" spc="-10">
                <a:latin typeface="Times New Roman"/>
                <a:cs typeface="Times New Roman"/>
              </a:rPr>
              <a:t> high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Another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ctical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consideration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alwa</a:t>
            </a:r>
            <a:r>
              <a:rPr dirty="0" smtClean="0" sz="1400" spc="-5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generated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Noise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undesir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ffects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quality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red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Intern</a:t>
            </a:r>
            <a:r>
              <a:rPr dirty="0" smtClean="0" sz="1400" spc="-5" b="1" i="1">
                <a:latin typeface="Times New Roman"/>
                <a:cs typeface="Times New Roman"/>
              </a:rPr>
              <a:t>a</a:t>
            </a:r>
            <a:r>
              <a:rPr dirty="0" smtClean="0" sz="1400" spc="-5" b="1" i="1">
                <a:latin typeface="Times New Roman"/>
                <a:cs typeface="Times New Roman"/>
              </a:rPr>
              <a:t>l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Block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Diagram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of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5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-Amp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typical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circuits: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differential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pus</a:t>
            </a:r>
            <a:r>
              <a:rPr dirty="0" smtClean="0" sz="1400" spc="3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-pu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amplifier,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  <a:p>
            <a:pPr algn="just" lvl="1" marL="469900" marR="13335" indent="-228600">
              <a:lnSpc>
                <a:spcPct val="1102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di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ferential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amplifier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p.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des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nputs.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sually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class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provid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additional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gain.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-pull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class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amplifier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ally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470402"/>
            <a:ext cx="1312545" cy="574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12-3: Basic</a:t>
            </a:r>
            <a:endParaRPr sz="1200">
              <a:latin typeface="Times New Roman"/>
              <a:cs typeface="Times New Roman"/>
            </a:endParaRPr>
          </a:p>
          <a:p>
            <a:pPr marL="12700" marR="35560">
              <a:lnSpc>
                <a:spcPct val="103299"/>
              </a:lnSpc>
              <a:spcBef>
                <a:spcPts val="5"/>
              </a:spcBef>
            </a:pPr>
            <a:r>
              <a:rPr dirty="0" smtClean="0" sz="120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rnal arrange</a:t>
            </a:r>
            <a:r>
              <a:rPr dirty="0" smtClean="0" sz="1200" spc="-1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ent</a:t>
            </a:r>
            <a:r>
              <a:rPr dirty="0" smtClean="0" sz="1200" spc="0">
                <a:latin typeface="Times New Roman"/>
                <a:cs typeface="Times New Roman"/>
              </a:rPr>
              <a:t> of an o</a:t>
            </a:r>
            <a:r>
              <a:rPr dirty="0" smtClean="0" sz="1200" spc="-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-amp.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004815"/>
            <a:ext cx="6885305" cy="1264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12.2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-AMP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Input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Modes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Parameters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0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eration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common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ined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differential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-amp.</a:t>
            </a:r>
            <a:endParaRPr sz="1400">
              <a:latin typeface="Times New Roman"/>
              <a:cs typeface="Times New Roman"/>
            </a:endParaRPr>
          </a:p>
          <a:p>
            <a:pPr marL="239395" marR="17145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Differential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Mode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either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applied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other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grounded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two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opposite-polarity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pplied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12-4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-5.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8021319"/>
            <a:ext cx="4894580" cy="1201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0025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12-4: Sing</a:t>
            </a:r>
            <a:r>
              <a:rPr dirty="0" smtClean="0" sz="1200" spc="-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e-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nded dif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erenti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ode.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12-5:</a:t>
            </a:r>
            <a:endParaRPr sz="1200">
              <a:latin typeface="Times New Roman"/>
              <a:cs typeface="Times New Roman"/>
            </a:endParaRPr>
          </a:p>
          <a:p>
            <a:pPr marL="12700" marR="3790950">
              <a:lnSpc>
                <a:spcPct val="103299"/>
              </a:lnSpc>
            </a:pPr>
            <a:r>
              <a:rPr dirty="0" smtClean="0" sz="1200">
                <a:latin typeface="Times New Roman"/>
                <a:cs typeface="Times New Roman"/>
              </a:rPr>
              <a:t>Double-en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ed</a:t>
            </a:r>
            <a:r>
              <a:rPr dirty="0" smtClean="0" sz="1200" spc="0">
                <a:latin typeface="Times New Roman"/>
                <a:cs typeface="Times New Roman"/>
              </a:rPr>
              <a:t> dif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erenti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ode.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0" y="324611"/>
            <a:ext cx="4478274" cy="3167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667255" y="5174741"/>
            <a:ext cx="5765292" cy="2411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1639346"/>
            <a:ext cx="2096135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12-37:Closed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loop gain</a:t>
            </a:r>
            <a:r>
              <a:rPr dirty="0" smtClean="0" sz="1200" spc="0">
                <a:latin typeface="Times New Roman"/>
                <a:cs typeface="Times New Roman"/>
              </a:rPr>
              <a:t> co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pared to open-loop 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ain.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436620"/>
            <a:ext cx="6885940" cy="981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4604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Gai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-Band</a:t>
            </a:r>
            <a:r>
              <a:rPr dirty="0" smtClean="0" sz="1400" spc="-2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id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Pro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uc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incre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causes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decrease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bandwidth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vice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ersa,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product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constan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8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gai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-band</a:t>
            </a:r>
            <a:r>
              <a:rPr dirty="0" smtClean="0" sz="1400" spc="-2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id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h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product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always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which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-amp</a:t>
            </a:r>
            <a:r>
              <a:rPr dirty="0" smtClean="0" sz="1400" spc="-5">
                <a:latin typeface="Times New Roman"/>
                <a:cs typeface="Times New Roman"/>
              </a:rPr>
              <a:t>’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-1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 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unity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dB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(unit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-gain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dwidth,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𝑇</a:t>
            </a:r>
            <a:r>
              <a:rPr dirty="0" smtClean="0" sz="1400" spc="-5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7051" y="4443984"/>
            <a:ext cx="10617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𝒇</a:t>
            </a:r>
            <a:r>
              <a:rPr dirty="0" smtClean="0" sz="1000" spc="-15">
                <a:latin typeface="Cambria Math"/>
                <a:cs typeface="Cambria Math"/>
              </a:rPr>
              <a:t>𝑻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�</a:t>
            </a:r>
            <a:r>
              <a:rPr dirty="0" smtClean="0" baseline="11904" sz="2100" spc="-22">
                <a:latin typeface="Cambria Math"/>
                <a:cs typeface="Cambria Math"/>
              </a:rPr>
              <a:t>𝒇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(�</a:t>
            </a:r>
            <a:r>
              <a:rPr dirty="0" smtClean="0" sz="1000" spc="0">
                <a:latin typeface="Cambria Math"/>
                <a:cs typeface="Cambria Math"/>
              </a:rPr>
              <a:t>�)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1697" y="4407408"/>
            <a:ext cx="126365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4742779"/>
            <a:ext cx="6884034" cy="5168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21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-12: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andwidth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ch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-38.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dB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unit</a:t>
            </a:r>
            <a:r>
              <a:rPr dirty="0" smtClean="0" sz="1400" spc="5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9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𝑇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MHz.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300" y="6021832"/>
            <a:ext cx="9702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12-38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7534909"/>
            <a:ext cx="6144260" cy="1746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(a)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-38(a),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739775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5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)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𝑇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MHz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6</a:t>
            </a:r>
            <a:r>
              <a:rPr dirty="0" smtClean="0" sz="1400" spc="-5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44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44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(b)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-3</a:t>
            </a:r>
            <a:r>
              <a:rPr dirty="0" smtClean="0" sz="1400" spc="-15">
                <a:latin typeface="Times New Roman"/>
                <a:cs typeface="Times New Roman"/>
              </a:rPr>
              <a:t>8</a:t>
            </a:r>
            <a:r>
              <a:rPr dirty="0" smtClean="0" sz="1400" spc="-5">
                <a:latin typeface="Times New Roman"/>
                <a:cs typeface="Times New Roman"/>
              </a:rPr>
              <a:t>(b),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closed-loop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739775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kΩ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47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Using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absolute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losed-loop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739775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240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3888" sz="1500" spc="0">
                <a:latin typeface="Cambria Math"/>
                <a:cs typeface="Cambria Math"/>
              </a:rPr>
              <a:t>) </a:t>
            </a:r>
            <a:r>
              <a:rPr dirty="0" smtClean="0" baseline="-13888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𝑇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MHz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63</a:t>
            </a:r>
            <a:r>
              <a:rPr dirty="0" smtClean="0" sz="1400" spc="-10">
                <a:latin typeface="Cambria Math"/>
                <a:cs typeface="Cambria Math"/>
              </a:rPr>
              <a:t>.8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</a:t>
            </a:r>
            <a:r>
              <a:rPr dirty="0" smtClean="0" sz="1400" spc="-10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204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63</a:t>
            </a:r>
            <a:r>
              <a:rPr dirty="0" smtClean="0" sz="1400" spc="-10">
                <a:latin typeface="Cambria Math"/>
                <a:cs typeface="Cambria Math"/>
              </a:rPr>
              <a:t>.8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kHz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161530" y="9261093"/>
            <a:ext cx="167640" cy="187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0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9247" y="2120645"/>
            <a:ext cx="3404615" cy="1583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040"/>
            <a:ext cx="6882765" cy="2506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3335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Common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3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Mode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Common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occurs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same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phase,</a:t>
            </a:r>
            <a:r>
              <a:rPr dirty="0" smtClean="0" sz="1400" spc="-10">
                <a:latin typeface="Times New Roman"/>
                <a:cs typeface="Times New Roman"/>
              </a:rPr>
              <a:t> frequency,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tude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applied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-6.</a:t>
            </a:r>
            <a:endParaRPr sz="1400">
              <a:latin typeface="Times New Roman"/>
              <a:cs typeface="Times New Roman"/>
            </a:endParaRPr>
          </a:p>
          <a:p>
            <a:pPr marL="239395" marR="18415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applied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s,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ncel,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resulti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ro</a:t>
            </a:r>
            <a:r>
              <a:rPr dirty="0" smtClean="0" sz="1400" spc="-10">
                <a:latin typeface="Times New Roman"/>
                <a:cs typeface="Times New Roman"/>
              </a:rPr>
              <a:t> 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age.</a:t>
            </a:r>
            <a:endParaRPr sz="1400">
              <a:latin typeface="Times New Roman"/>
              <a:cs typeface="Times New Roman"/>
            </a:endParaRPr>
          </a:p>
          <a:p>
            <a:pPr lvl="1" marL="466090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46609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lled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common-mode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rejection.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mport</a:t>
            </a:r>
            <a:r>
              <a:rPr dirty="0" smtClean="0" sz="1400" spc="-5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nce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uation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466090">
              <a:lnSpc>
                <a:spcPct val="100000"/>
              </a:lnSpc>
              <a:spcBef>
                <a:spcPts val="1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unwanted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appears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commonly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469900" marR="12700" indent="-228600">
              <a:lnSpc>
                <a:spcPts val="1850"/>
              </a:lnSpc>
              <a:spcBef>
                <a:spcPts val="85"/>
              </a:spcBef>
              <a:buSzPct val="85714"/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ection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unwanted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(noise)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will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appear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output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distort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desired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89"/>
              </a:spcBef>
            </a:pPr>
            <a:endParaRPr sz="1200"/>
          </a:p>
          <a:p>
            <a:pPr marL="774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12-6: Co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-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ode operation.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676650"/>
            <a:ext cx="6885305" cy="2360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p-Amp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Parame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er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param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ters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are:</a:t>
            </a:r>
            <a:endParaRPr sz="1400">
              <a:latin typeface="Times New Roman"/>
              <a:cs typeface="Times New Roman"/>
            </a:endParaRPr>
          </a:p>
          <a:p>
            <a:pPr marL="239395" marR="15240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Common-Mode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j</a:t>
            </a:r>
            <a:r>
              <a:rPr dirty="0" smtClean="0" sz="1400" spc="-10" b="1" i="1">
                <a:latin typeface="Times New Roman"/>
                <a:cs typeface="Times New Roman"/>
              </a:rPr>
              <a:t>e</a:t>
            </a:r>
            <a:r>
              <a:rPr dirty="0" smtClean="0" sz="1400" spc="-2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tion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Ratio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0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(CMRR):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1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measu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’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ability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reject</a:t>
            </a:r>
            <a:r>
              <a:rPr dirty="0" smtClean="0" sz="1400" spc="-10">
                <a:latin typeface="Times New Roman"/>
                <a:cs typeface="Times New Roman"/>
              </a:rPr>
              <a:t> com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10">
                <a:latin typeface="Times New Roman"/>
                <a:cs typeface="Times New Roman"/>
              </a:rPr>
              <a:t>s).</a:t>
            </a:r>
            <a:endParaRPr sz="1400">
              <a:latin typeface="Times New Roman"/>
              <a:cs typeface="Times New Roman"/>
            </a:endParaRPr>
          </a:p>
          <a:p>
            <a:pPr marL="239395" marR="14604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Ide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lly,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rovides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</a:t>
            </a:r>
            <a:r>
              <a:rPr dirty="0" smtClean="0" sz="1400" spc="2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com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signals.</a:t>
            </a:r>
            <a:endParaRPr sz="1400">
              <a:latin typeface="Times New Roman"/>
              <a:cs typeface="Times New Roman"/>
            </a:endParaRPr>
          </a:p>
          <a:p>
            <a:pPr marL="239395" marR="15875" indent="-227329">
              <a:lnSpc>
                <a:spcPts val="1889"/>
              </a:lnSpc>
              <a:spcBef>
                <a:spcPts val="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Pra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tical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exhibit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very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small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commo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(usually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much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1),</a:t>
            </a:r>
            <a:r>
              <a:rPr dirty="0" smtClean="0" sz="1400" spc="-10">
                <a:latin typeface="Times New Roman"/>
                <a:cs typeface="Times New Roman"/>
              </a:rPr>
              <a:t> while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providing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ial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(usually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several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thousand).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Open-loop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exte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ck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ion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970" indent="-227329">
              <a:lnSpc>
                <a:spcPct val="110400"/>
              </a:lnSpc>
              <a:spcBef>
                <a:spcPts val="3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espect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perfor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erms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reje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comm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ignals.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76" y="6152641"/>
            <a:ext cx="3549015" cy="726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31595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����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CMRR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often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decibels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(dB)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30175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5">
                <a:latin typeface="Cambria Math"/>
                <a:cs typeface="Cambria Math"/>
              </a:rPr>
              <a:t>����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𝐥�𝐠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6196" y="6152641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7052" y="6627367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941982"/>
            <a:ext cx="6884034" cy="2307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3970">
              <a:lnSpc>
                <a:spcPct val="1104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-1: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ertain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-lo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ial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100,000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com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0.2.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CMRR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decibels.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-2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erefore,</a:t>
            </a:r>
            <a:endParaRPr sz="1400">
              <a:latin typeface="Times New Roman"/>
              <a:cs typeface="Times New Roman"/>
            </a:endParaRPr>
          </a:p>
          <a:p>
            <a:pPr marL="174498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0">
                <a:latin typeface="Cambria Math"/>
                <a:cs typeface="Cambria Math"/>
              </a:rPr>
              <a:t>CMRR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.2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50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Expressed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decibels,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CMRR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log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50</a:t>
            </a:r>
            <a:r>
              <a:rPr dirty="0" smtClean="0" sz="1400" spc="-5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,</a:t>
            </a:r>
            <a:r>
              <a:rPr dirty="0" smtClean="0" sz="1400" spc="-15">
                <a:latin typeface="Cambria Math"/>
                <a:cs typeface="Cambria Math"/>
              </a:rPr>
              <a:t>000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11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50"/>
              </a:lnSpc>
              <a:spcBef>
                <a:spcPts val="32"/>
              </a:spcBef>
            </a:pPr>
            <a:endParaRPr sz="650"/>
          </a:p>
          <a:p>
            <a:pPr algn="just" marL="239395" marR="12700" indent="-227329">
              <a:lnSpc>
                <a:spcPct val="119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Maximum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Output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Voltage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Sw</a:t>
            </a:r>
            <a:r>
              <a:rPr dirty="0" smtClean="0" sz="1400" spc="-15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ng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(</a:t>
            </a:r>
            <a:r>
              <a:rPr dirty="0" smtClean="0" sz="1400" spc="-14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37">
                <a:latin typeface="Cambria Math"/>
                <a:cs typeface="Cambria Math"/>
              </a:rPr>
              <a:t>−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)</a:t>
            </a:r>
            <a:r>
              <a:rPr dirty="0" smtClean="0" sz="1400" spc="-5" b="1">
                <a:latin typeface="Times New Roman"/>
                <a:cs typeface="Times New Roman"/>
              </a:rPr>
              <a:t>):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pplied,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mits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-to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peak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signal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±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165">
                <a:latin typeface="Cambria Math"/>
                <a:cs typeface="Cambria Math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tice,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owever,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appro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ched</a:t>
            </a:r>
            <a:r>
              <a:rPr dirty="0" smtClean="0" sz="1400" spc="-10">
                <a:latin typeface="Times New Roman"/>
                <a:cs typeface="Times New Roman"/>
              </a:rPr>
              <a:t> but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never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eached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O</a:t>
            </a:r>
            <a:r>
              <a:rPr dirty="0" smtClean="0" baseline="-16666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97">
                <a:latin typeface="Cambria Math"/>
                <a:cs typeface="Cambria Math"/>
              </a:rPr>
              <a:t>p</a:t>
            </a:r>
            <a:r>
              <a:rPr dirty="0" smtClean="0" baseline="-16666" sz="1500" spc="-44">
                <a:latin typeface="Cambria Math"/>
                <a:cs typeface="Cambria Math"/>
              </a:rPr>
              <a:t>−</a:t>
            </a:r>
            <a:r>
              <a:rPr dirty="0" smtClean="0" baseline="-16666" sz="1500" spc="97">
                <a:latin typeface="Cambria Math"/>
                <a:cs typeface="Cambria Math"/>
              </a:rPr>
              <a:t>p</a:t>
            </a:r>
            <a:r>
              <a:rPr dirty="0" smtClean="0" baseline="-16666" sz="1500" spc="97">
                <a:latin typeface="Cambria Math"/>
                <a:cs typeface="Cambria Math"/>
              </a:rPr>
              <a:t>)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varies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load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-amp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direct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 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load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resistance.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4877" y="2947416"/>
            <a:ext cx="2862072" cy="15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75894" y="6291071"/>
            <a:ext cx="6486144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01289"/>
            <a:ext cx="6884670" cy="1957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218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Input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Offset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Voltage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O</a:t>
            </a:r>
            <a:r>
              <a:rPr dirty="0" smtClean="0" baseline="-16666" sz="1500" spc="165">
                <a:latin typeface="Cambria Math"/>
                <a:cs typeface="Cambria Math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mall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voltage,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OU</a:t>
            </a:r>
            <a:r>
              <a:rPr dirty="0" smtClean="0" baseline="-16666" sz="1500" spc="89">
                <a:latin typeface="Cambria Math"/>
                <a:cs typeface="Cambria Math"/>
              </a:rPr>
              <a:t>T</a:t>
            </a:r>
            <a:r>
              <a:rPr dirty="0" smtClean="0" baseline="-16666" sz="1500" spc="7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erro</a:t>
            </a:r>
            <a:r>
              <a:rPr dirty="0" smtClean="0" baseline="-16666" sz="1500" spc="67">
                <a:latin typeface="Cambria Math"/>
                <a:cs typeface="Cambria Math"/>
              </a:rPr>
              <a:t>r</a:t>
            </a:r>
            <a:r>
              <a:rPr dirty="0" smtClean="0" baseline="-16666" sz="1500" spc="75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10">
                <a:latin typeface="Times New Roman"/>
                <a:cs typeface="Times New Roman"/>
              </a:rPr>
              <a:t> (with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oltage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 indent="-227329">
              <a:lnSpc>
                <a:spcPct val="110400"/>
              </a:lnSpc>
              <a:spcBef>
                <a:spcPts val="3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asheet,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OS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equired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betwe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force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ts.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Typic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range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cas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Input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Bias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C</a:t>
            </a:r>
            <a:r>
              <a:rPr dirty="0" smtClean="0" sz="1400" spc="-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rrent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𝑰</a:t>
            </a:r>
            <a:r>
              <a:rPr dirty="0" smtClean="0" baseline="-16666" sz="1500" spc="-22">
                <a:latin typeface="Cambria Math"/>
                <a:cs typeface="Cambria Math"/>
              </a:rPr>
              <a:t>�𝐈�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-5" b="1">
                <a:latin typeface="Times New Roman"/>
                <a:cs typeface="Times New Roman"/>
              </a:rPr>
              <a:t>):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also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utput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tage</a:t>
            </a:r>
            <a:r>
              <a:rPr dirty="0" smtClean="0" sz="1400" spc="15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8415" indent="-227329">
              <a:lnSpc>
                <a:spcPct val="110700"/>
              </a:lnSpc>
              <a:spcBef>
                <a:spcPts val="3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𝑰</a:t>
            </a:r>
            <a:r>
              <a:rPr dirty="0" smtClean="0" baseline="-16666" sz="1500" spc="-22">
                <a:latin typeface="Cambria Math"/>
                <a:cs typeface="Cambria Math"/>
              </a:rPr>
              <a:t>�𝐈��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required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properly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operate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first</a:t>
            </a:r>
            <a:r>
              <a:rPr dirty="0" smtClean="0" sz="1400" spc="-5">
                <a:latin typeface="Times New Roman"/>
                <a:cs typeface="Times New Roman"/>
              </a:rPr>
              <a:t> stage.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defi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ition,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urrent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average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9223" y="2423159"/>
            <a:ext cx="15119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𝑰</a:t>
            </a:r>
            <a:r>
              <a:rPr dirty="0" smtClean="0" baseline="-16666" sz="1500" spc="-22">
                <a:latin typeface="Cambria Math"/>
                <a:cs typeface="Cambria Math"/>
              </a:rPr>
              <a:t>�𝐈��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(𝑰</a:t>
            </a:r>
            <a:r>
              <a:rPr dirty="0" smtClean="0" baseline="-16666" sz="1500" spc="-22">
                <a:latin typeface="Cambria Math"/>
                <a:cs typeface="Cambria Math"/>
              </a:rPr>
              <a:t>�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𝑰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961" y="2423159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759964"/>
            <a:ext cx="46335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concept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illust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-7.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428400"/>
            <a:ext cx="2578100" cy="391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8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12-7: Inp</a:t>
            </a:r>
            <a:r>
              <a:rPr dirty="0" smtClean="0" sz="1200" spc="-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t bi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current is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 average of 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he two op-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 input currents.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4434840"/>
            <a:ext cx="6884670" cy="1892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Input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Imped</a:t>
            </a:r>
            <a:r>
              <a:rPr dirty="0" smtClean="0" sz="1400" spc="-5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nce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ways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pecifying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differential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mode.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differential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in</a:t>
            </a:r>
            <a:r>
              <a:rPr dirty="0" smtClean="0" sz="1400" spc="-15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ut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impedance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total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resistance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noninverting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giv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change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tag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illustrated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-8(a).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comm</a:t>
            </a:r>
            <a:r>
              <a:rPr dirty="0" smtClean="0" sz="1400" spc="-5" i="1">
                <a:latin typeface="Times New Roman"/>
                <a:cs typeface="Times New Roman"/>
              </a:rPr>
              <a:t>o</a:t>
            </a:r>
            <a:r>
              <a:rPr dirty="0" smtClean="0" sz="1400" spc="-5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-mode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input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impedance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resistance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etween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each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ground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measu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ning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change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given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change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ode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voltage.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depicted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-8(b).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8030464"/>
            <a:ext cx="6882765" cy="753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7360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12-8: Op-a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 input i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pedance.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Input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Offset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Current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I</a:t>
            </a:r>
            <a:r>
              <a:rPr dirty="0" smtClean="0" baseline="-16666" sz="1500" spc="112">
                <a:latin typeface="Cambria Math"/>
                <a:cs typeface="Cambria Math"/>
              </a:rPr>
              <a:t>O</a:t>
            </a:r>
            <a:r>
              <a:rPr dirty="0" smtClean="0" baseline="-16666" sz="1500" spc="150">
                <a:latin typeface="Cambria Math"/>
                <a:cs typeface="Cambria Math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):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difference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between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currents,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expressed</a:t>
            </a:r>
            <a:r>
              <a:rPr dirty="0" smtClean="0" sz="1400" spc="-5">
                <a:latin typeface="Times New Roman"/>
                <a:cs typeface="Times New Roman"/>
              </a:rPr>
              <a:t> 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absolute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value.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394" y="8798559"/>
            <a:ext cx="11455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𝑰</a:t>
            </a:r>
            <a:r>
              <a:rPr dirty="0" smtClean="0" baseline="-16666" sz="1500" spc="-22">
                <a:latin typeface="Cambria Math"/>
                <a:cs typeface="Cambria Math"/>
              </a:rPr>
              <a:t>��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|</a:t>
            </a:r>
            <a:r>
              <a:rPr dirty="0" smtClean="0" sz="1400" spc="-15">
                <a:latin typeface="Cambria Math"/>
                <a:cs typeface="Cambria Math"/>
              </a:rPr>
              <a:t>𝑰</a:t>
            </a:r>
            <a:r>
              <a:rPr dirty="0" smtClean="0" baseline="-16666" sz="1500" spc="-22">
                <a:latin typeface="Cambria Math"/>
                <a:cs typeface="Cambria Math"/>
              </a:rPr>
              <a:t>�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𝑰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baseline="1984" sz="2100" spc="-7">
                <a:latin typeface="Cambria Math"/>
                <a:cs typeface="Cambria Math"/>
              </a:rPr>
              <a:t>|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2167" y="8798559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0735" y="1132332"/>
            <a:ext cx="4565904" cy="176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91534" y="4193285"/>
            <a:ext cx="2358390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338833" y="7655814"/>
            <a:ext cx="5671566" cy="2159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19120"/>
            <a:ext cx="6885305" cy="724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applications,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eglect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However,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-gain,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nput</a:t>
            </a:r>
            <a:r>
              <a:rPr dirty="0" smtClean="0" sz="1400" spc="-5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edance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should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have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little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OS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possible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because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difference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through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large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tances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develops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substanti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tage,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-9.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000" y="1931161"/>
            <a:ext cx="275590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12-9: Ef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ect of input of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et current.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863595"/>
            <a:ext cx="4373880" cy="491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develo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offset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955040">
              <a:lnSpc>
                <a:spcPct val="100000"/>
              </a:lnSpc>
              <a:spcBef>
                <a:spcPts val="210"/>
              </a:spcBef>
            </a:pP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OS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35">
                <a:latin typeface="Cambria Math"/>
                <a:cs typeface="Cambria Math"/>
              </a:rPr>
              <a:t>�</a:t>
            </a:r>
            <a:r>
              <a:rPr dirty="0" smtClean="0" baseline="-16666" sz="1500" spc="120">
                <a:latin typeface="Cambria Math"/>
                <a:cs typeface="Cambria Math"/>
              </a:rPr>
              <a:t>1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13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120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112">
                <a:latin typeface="Cambria Math"/>
                <a:cs typeface="Cambria Math"/>
              </a:rPr>
              <a:t>O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2352" y="3103626"/>
            <a:ext cx="11658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3444240"/>
            <a:ext cx="680847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reated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OS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plified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6408" y="3720846"/>
            <a:ext cx="239776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OU</a:t>
            </a:r>
            <a:r>
              <a:rPr dirty="0" smtClean="0" sz="1000" spc="60">
                <a:latin typeface="Cambria Math"/>
                <a:cs typeface="Cambria Math"/>
              </a:rPr>
              <a:t>T</a:t>
            </a:r>
            <a:r>
              <a:rPr dirty="0" smtClean="0" sz="1000" spc="-5">
                <a:latin typeface="Cambria Math"/>
                <a:cs typeface="Cambria Math"/>
              </a:rPr>
              <a:t>(</a:t>
            </a:r>
            <a:r>
              <a:rPr dirty="0" smtClean="0" sz="1000" spc="55">
                <a:latin typeface="Cambria Math"/>
                <a:cs typeface="Cambria Math"/>
              </a:rPr>
              <a:t>error</a:t>
            </a:r>
            <a:r>
              <a:rPr dirty="0" smtClean="0" sz="1000" spc="55">
                <a:latin typeface="Cambria Math"/>
                <a:cs typeface="Cambria Math"/>
              </a:rPr>
              <a:t>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sz="1000" spc="80">
                <a:latin typeface="Cambria Math"/>
                <a:cs typeface="Cambria Math"/>
              </a:rPr>
              <a:t>�</a:t>
            </a: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OS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sz="1000" spc="80">
                <a:latin typeface="Cambria Math"/>
                <a:cs typeface="Cambria Math"/>
              </a:rPr>
              <a:t>�</a:t>
            </a:r>
            <a:r>
              <a:rPr dirty="0" smtClean="0" baseline="11904" sz="2100" spc="-22">
                <a:latin typeface="Cambria Math"/>
                <a:cs typeface="Cambria Math"/>
              </a:rPr>
              <a:t>𝐼</a:t>
            </a:r>
            <a:r>
              <a:rPr dirty="0" smtClean="0" sz="1000" spc="75">
                <a:latin typeface="Cambria Math"/>
                <a:cs typeface="Cambria Math"/>
              </a:rPr>
              <a:t>O</a:t>
            </a:r>
            <a:r>
              <a:rPr dirty="0" smtClean="0" sz="1000" spc="114">
                <a:latin typeface="Cambria Math"/>
                <a:cs typeface="Cambria Math"/>
              </a:rPr>
              <a:t>S</a:t>
            </a:r>
            <a:r>
              <a:rPr dirty="0" smtClean="0" baseline="11904" sz="2100" spc="-22">
                <a:latin typeface="Cambria Math"/>
                <a:cs typeface="Cambria Math"/>
              </a:rPr>
              <a:t>𝑅</a:t>
            </a:r>
            <a:r>
              <a:rPr dirty="0" smtClean="0" sz="1000" spc="-15">
                <a:latin typeface="Cambria Math"/>
                <a:cs typeface="Cambria Math"/>
              </a:rPr>
              <a:t>𝑖�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0640" y="3684270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4024884"/>
            <a:ext cx="6884034" cy="3135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Output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Imped</a:t>
            </a:r>
            <a:r>
              <a:rPr dirty="0" smtClean="0" sz="1400" spc="-5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nc</a:t>
            </a:r>
            <a:r>
              <a:rPr dirty="0" smtClean="0" sz="1400" spc="-5" b="1" i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esistance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ewed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indic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-10.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200"/>
              </a:lnSpc>
              <a:spcBef>
                <a:spcPts val="84"/>
              </a:spcBef>
              <a:buFont typeface="Wingdings"/>
              <a:buChar char=""/>
            </a:pPr>
            <a:endParaRPr sz="1200"/>
          </a:p>
          <a:p>
            <a:pPr marL="774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12-10: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p-amp output i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pedance.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Slew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Rat</a:t>
            </a:r>
            <a:r>
              <a:rPr dirty="0" smtClean="0" sz="1400" spc="-5" b="1" i="1"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icrose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which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change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step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asured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-11.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particular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unity-gai</a:t>
            </a:r>
            <a:r>
              <a:rPr dirty="0" smtClean="0" sz="1400" spc="-5" i="1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noninverting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onfigurat</a:t>
            </a:r>
            <a:r>
              <a:rPr dirty="0" smtClean="0" sz="1400" spc="-15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970" indent="-227329">
              <a:lnSpc>
                <a:spcPts val="188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width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pulse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must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sufficient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allow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“</a:t>
            </a:r>
            <a:r>
              <a:rPr dirty="0" smtClean="0" sz="1400" spc="-5">
                <a:latin typeface="Times New Roman"/>
                <a:cs typeface="Times New Roman"/>
              </a:rPr>
              <a:t>sl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”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-5">
                <a:latin typeface="Times New Roman"/>
                <a:cs typeface="Times New Roman"/>
              </a:rPr>
              <a:t> 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it.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rtain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time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interval,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∆𝑡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required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tage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10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3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�𝑎𝑥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+</a:t>
            </a:r>
            <a:r>
              <a:rPr dirty="0" smtClean="0" sz="1400" spc="-3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�𝑎𝑥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step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pplied.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slew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5988" y="7226300"/>
            <a:ext cx="175133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�𝐥𝐞𝐰𝐫𝐚𝐭𝐞=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∆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��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∆�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1059" y="7226300"/>
            <a:ext cx="11658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7464806"/>
            <a:ext cx="6647180" cy="1061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∆</a:t>
            </a:r>
            <a:r>
              <a:rPr dirty="0" smtClean="0" sz="1400" spc="-20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��</a:t>
            </a:r>
            <a:r>
              <a:rPr dirty="0" smtClean="0" baseline="-16666" sz="1500" spc="0">
                <a:latin typeface="Cambria Math"/>
                <a:cs typeface="Cambria Math"/>
              </a:rPr>
              <a:t>�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+</a:t>
            </a:r>
            <a:r>
              <a:rPr dirty="0" smtClean="0" sz="1400" spc="-3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�𝑎𝑥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34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�𝑎𝑥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slew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crose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(V</a:t>
            </a:r>
            <a:r>
              <a:rPr dirty="0" smtClean="0" sz="1400" spc="15">
                <a:latin typeface="Times New Roman"/>
                <a:cs typeface="Times New Roman"/>
              </a:rPr>
              <a:t>/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5">
                <a:latin typeface="Times New Roman"/>
                <a:cs typeface="Times New Roman"/>
              </a:rPr>
              <a:t>s).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12-11: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mtClean="0" sz="1200">
                <a:latin typeface="Times New Roman"/>
                <a:cs typeface="Times New Roman"/>
              </a:rPr>
              <a:t>Slew-rate measure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3934" y="696468"/>
            <a:ext cx="3389375" cy="2772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040"/>
            <a:ext cx="6884034" cy="2478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4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-2: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certain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appears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12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response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step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put.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lew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5"/>
              </a:spcBef>
            </a:pPr>
            <a:endParaRPr sz="950"/>
          </a:p>
          <a:p>
            <a:pPr algn="ctr" marR="57912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FIGURE 1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-12</a:t>
            </a:r>
            <a:endParaRPr sz="1200">
              <a:latin typeface="Times New Roman"/>
              <a:cs typeface="Times New Roman"/>
            </a:endParaRPr>
          </a:p>
          <a:p>
            <a:pPr marL="12700" marR="3670300">
              <a:lnSpc>
                <a:spcPts val="2680"/>
              </a:lnSpc>
              <a:spcBef>
                <a:spcPts val="185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goes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limit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2700" marR="3289300">
              <a:lnSpc>
                <a:spcPts val="265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not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ide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limits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are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t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k</a:t>
            </a:r>
            <a:r>
              <a:rPr dirty="0" smtClean="0" sz="1400" spc="-2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-5" b="1">
                <a:latin typeface="Times New Roman"/>
                <a:cs typeface="Times New Roman"/>
              </a:rPr>
              <a:t>t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90%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poin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indicated.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upper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+9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slew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rate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140964"/>
            <a:ext cx="91503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Slew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rate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3538" y="3042666"/>
            <a:ext cx="4318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15">
                <a:latin typeface="Cambria Math"/>
                <a:cs typeface="Cambria Math"/>
              </a:rPr>
              <a:t>∆</a:t>
            </a:r>
            <a:r>
              <a:rPr dirty="0" smtClean="0" baseline="11904" sz="2100" spc="-30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6238" y="3268091"/>
            <a:ext cx="417575" cy="0"/>
          </a:xfrm>
          <a:custGeom>
            <a:avLst/>
            <a:gdLst/>
            <a:ahLst/>
            <a:cxnLst/>
            <a:rect l="l" t="t" r="r" b="b"/>
            <a:pathLst>
              <a:path w="417575" h="0">
                <a:moveTo>
                  <a:pt x="0" y="0"/>
                </a:moveTo>
                <a:lnTo>
                  <a:pt x="41757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02410" y="3260597"/>
            <a:ext cx="126936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Cambria Math"/>
                <a:cs typeface="Cambria Math"/>
              </a:rPr>
              <a:t>∆𝑡1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𝜇s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45461" y="3268091"/>
            <a:ext cx="1114806" cy="0"/>
          </a:xfrm>
          <a:custGeom>
            <a:avLst/>
            <a:gdLst/>
            <a:ahLst/>
            <a:cxnLst/>
            <a:rect l="l" t="t" r="r" b="b"/>
            <a:pathLst>
              <a:path w="1114806" h="0">
                <a:moveTo>
                  <a:pt x="0" y="0"/>
                </a:moveTo>
                <a:lnTo>
                  <a:pt x="111480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850644" y="3140964"/>
            <a:ext cx="219964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358900" algn="l"/>
              </a:tabLst>
            </a:pP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-15">
                <a:latin typeface="Cambria Math"/>
                <a:cs typeface="Cambria Math"/>
              </a:rPr>
              <a:t>	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𝜇s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2761" y="3006090"/>
            <a:ext cx="11404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+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3569116"/>
            <a:ext cx="6884034" cy="5426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3335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Frequency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Response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internal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ifier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stages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up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10">
                <a:latin typeface="Times New Roman"/>
                <a:cs typeface="Times New Roman"/>
              </a:rPr>
              <a:t> gains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junction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apa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tance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Although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differential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ewhat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different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 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discussed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rlier,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principles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apply.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internal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coupling</a:t>
            </a:r>
            <a:r>
              <a:rPr dirty="0" smtClean="0" sz="1400" spc="-5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pacitors,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however;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therefore,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-frequency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response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extends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(0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Hz).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Noise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Specificatio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has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ore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portant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issue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new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cuit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because</a:t>
            </a:r>
            <a:r>
              <a:rPr dirty="0" smtClean="0" sz="1400" spc="-5">
                <a:latin typeface="Times New Roman"/>
                <a:cs typeface="Times New Roman"/>
              </a:rPr>
              <a:t> 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requir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run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accuracy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past.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little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two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microvolts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errors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analo</a:t>
            </a:r>
            <a:r>
              <a:rPr dirty="0" smtClean="0" sz="1400" spc="15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-to-digital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conversion.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Many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sen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produ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tiny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masked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noise.</a:t>
            </a:r>
            <a:endParaRPr sz="1400">
              <a:latin typeface="Times New Roman"/>
              <a:cs typeface="Times New Roman"/>
            </a:endParaRPr>
          </a:p>
          <a:p>
            <a:pPr algn="just" marL="239395" marR="15240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result,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unwanted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components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degrade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perform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nce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circuits.</a:t>
            </a:r>
            <a:endParaRPr sz="1400">
              <a:latin typeface="Times New Roman"/>
              <a:cs typeface="Times New Roman"/>
            </a:endParaRPr>
          </a:p>
          <a:p>
            <a:pPr algn="just" marL="239395" marR="17780" indent="-227329">
              <a:lnSpc>
                <a:spcPts val="185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Noise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6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efined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unwanted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affects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quality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nal.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While</a:t>
            </a:r>
            <a:r>
              <a:rPr dirty="0" smtClean="0" sz="1400" spc="-10">
                <a:latin typeface="Times New Roman"/>
                <a:cs typeface="Times New Roman"/>
              </a:rPr>
              <a:t> interference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external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ource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(such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nearby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power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ine)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qualifies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noise,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algn="just" marL="239395" marR="13335">
              <a:lnSpc>
                <a:spcPts val="185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purpose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ti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ns,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interf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rence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not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includ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Only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oise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generated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within</a:t>
            </a:r>
            <a:r>
              <a:rPr dirty="0" smtClean="0" sz="1400" spc="-5">
                <a:latin typeface="Times New Roman"/>
                <a:cs typeface="Times New Roman"/>
              </a:rPr>
              <a:t> 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-amp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considered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pecificati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circui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ts val="185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additional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contri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utions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added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rom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other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elements,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-5">
                <a:latin typeface="Times New Roman"/>
                <a:cs typeface="Times New Roman"/>
              </a:rPr>
              <a:t> resistors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any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sensors.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example,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resisto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nerate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therm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—</a:t>
            </a:r>
            <a:r>
              <a:rPr dirty="0" smtClean="0" sz="1400" spc="-10">
                <a:latin typeface="Times New Roman"/>
                <a:cs typeface="Times New Roman"/>
              </a:rPr>
              <a:t>even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sitting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  <a:p>
            <a:pPr algn="just" marL="239395" marR="15875">
              <a:lnSpc>
                <a:spcPts val="185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parts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bin.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ust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consider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sourc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cuit,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concern</a:t>
            </a:r>
            <a:r>
              <a:rPr dirty="0" smtClean="0" sz="1400" spc="-10">
                <a:latin typeface="Times New Roman"/>
                <a:cs typeface="Times New Roman"/>
              </a:rPr>
              <a:t> here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ification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ise,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which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only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onsi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There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are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two</a:t>
            </a:r>
            <a:r>
              <a:rPr dirty="0" smtClean="0" sz="1400" spc="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basic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orms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of</a:t>
            </a:r>
            <a:r>
              <a:rPr dirty="0" smtClean="0" sz="1400" spc="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20" i="1">
                <a:latin typeface="Times New Roman"/>
                <a:cs typeface="Times New Roman"/>
              </a:rPr>
              <a:t>o</a:t>
            </a:r>
            <a:r>
              <a:rPr dirty="0" smtClean="0" sz="1400" spc="-5" i="1">
                <a:latin typeface="Times New Roman"/>
                <a:cs typeface="Times New Roman"/>
              </a:rPr>
              <a:t>is</a:t>
            </a:r>
            <a:r>
              <a:rPr dirty="0" smtClean="0" sz="1400" spc="5" i="1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low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frequencies,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inversely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proportion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>
              <a:lnSpc>
                <a:spcPct val="110400"/>
              </a:lnSpc>
              <a:spcBef>
                <a:spcPts val="3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frequency;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“</a:t>
            </a:r>
            <a:r>
              <a:rPr dirty="0" smtClean="0" sz="1400" spc="-10">
                <a:latin typeface="Times New Roman"/>
                <a:cs typeface="Times New Roman"/>
              </a:rPr>
              <a:t>pink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-15">
                <a:latin typeface="Times New Roman"/>
                <a:cs typeface="Times New Roman"/>
              </a:rPr>
              <a:t>”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Above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oise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oise</a:t>
            </a:r>
            <a:r>
              <a:rPr dirty="0" smtClean="0" sz="1400" spc="-10">
                <a:latin typeface="Times New Roman"/>
                <a:cs typeface="Times New Roman"/>
              </a:rPr>
              <a:t> bec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flat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spread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equally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across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tr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;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this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lled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“</a:t>
            </a:r>
            <a:r>
              <a:rPr dirty="0" smtClean="0" sz="1400" spc="-10">
                <a:latin typeface="Times New Roman"/>
                <a:cs typeface="Times New Roman"/>
              </a:rPr>
              <a:t>white</a:t>
            </a:r>
            <a:r>
              <a:rPr dirty="0" smtClean="0" sz="1400" spc="-10">
                <a:latin typeface="Times New Roman"/>
                <a:cs typeface="Times New Roman"/>
              </a:rPr>
              <a:t> noise</a:t>
            </a:r>
            <a:r>
              <a:rPr dirty="0" smtClean="0" sz="1400" spc="-15">
                <a:latin typeface="Times New Roman"/>
                <a:cs typeface="Times New Roman"/>
              </a:rPr>
              <a:t>”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3051" y="2660142"/>
            <a:ext cx="4351020" cy="421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470909" y="7717535"/>
            <a:ext cx="3685032" cy="2015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186423" y="974216"/>
            <a:ext cx="202691" cy="0"/>
          </a:xfrm>
          <a:custGeom>
            <a:avLst/>
            <a:gdLst/>
            <a:ahLst/>
            <a:cxnLst/>
            <a:rect l="l" t="t" r="r" b="b"/>
            <a:pathLst>
              <a:path w="202691" h="0">
                <a:moveTo>
                  <a:pt x="0" y="0"/>
                </a:moveTo>
                <a:lnTo>
                  <a:pt x="202691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579616" y="1239392"/>
            <a:ext cx="202692" cy="0"/>
          </a:xfrm>
          <a:custGeom>
            <a:avLst/>
            <a:gdLst/>
            <a:ahLst/>
            <a:cxnLst/>
            <a:rect l="l" t="t" r="r" b="b"/>
            <a:pathLst>
              <a:path w="202692" h="0">
                <a:moveTo>
                  <a:pt x="0" y="0"/>
                </a:moveTo>
                <a:lnTo>
                  <a:pt x="202692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68552" y="2209672"/>
            <a:ext cx="202946" cy="0"/>
          </a:xfrm>
          <a:custGeom>
            <a:avLst/>
            <a:gdLst/>
            <a:ahLst/>
            <a:cxnLst/>
            <a:rect l="l" t="t" r="r" b="b"/>
            <a:pathLst>
              <a:path w="202946" h="0">
                <a:moveTo>
                  <a:pt x="0" y="0"/>
                </a:moveTo>
                <a:lnTo>
                  <a:pt x="20294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406715"/>
            <a:ext cx="6885305" cy="2236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3970" indent="-227329">
              <a:lnSpc>
                <a:spcPct val="1189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power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distribution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easured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watts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hertz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Cambria Math"/>
                <a:cs typeface="Cambria Math"/>
              </a:rPr>
              <a:t>W</a:t>
            </a:r>
            <a:r>
              <a:rPr dirty="0" smtClean="0" sz="1400" spc="-15">
                <a:latin typeface="Cambria Math"/>
                <a:cs typeface="Cambria Math"/>
              </a:rPr>
              <a:t>/H</a:t>
            </a:r>
            <a:r>
              <a:rPr dirty="0" smtClean="0" sz="1400" spc="-5">
                <a:latin typeface="Cambria Math"/>
                <a:cs typeface="Cambria Math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).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Power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proportional</a:t>
            </a:r>
            <a:r>
              <a:rPr dirty="0" smtClean="0" sz="1400" spc="-5">
                <a:latin typeface="Times New Roman"/>
                <a:cs typeface="Times New Roman"/>
              </a:rPr>
              <a:t> to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squ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voltage,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(density)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fou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taki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squ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re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root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the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noise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power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density,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resulting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in</a:t>
            </a:r>
            <a:r>
              <a:rPr dirty="0" smtClean="0" baseline="1984" sz="2100" spc="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units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of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volts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per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sq</a:t>
            </a:r>
            <a:r>
              <a:rPr dirty="0" smtClean="0" baseline="1984" sz="2100" spc="-7">
                <a:latin typeface="Times New Roman"/>
                <a:cs typeface="Times New Roman"/>
              </a:rPr>
              <a:t>u</a:t>
            </a:r>
            <a:r>
              <a:rPr dirty="0" smtClean="0" baseline="1984" sz="2100" spc="-15">
                <a:latin typeface="Times New Roman"/>
                <a:cs typeface="Times New Roman"/>
              </a:rPr>
              <a:t>are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root</a:t>
            </a:r>
            <a:r>
              <a:rPr dirty="0" smtClean="0" baseline="1984" sz="2100" spc="30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hertz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(V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√</a:t>
            </a:r>
            <a:r>
              <a:rPr dirty="0" smtClean="0" baseline="1984" sz="2100" spc="-22">
                <a:latin typeface="Cambria Math"/>
                <a:cs typeface="Cambria Math"/>
              </a:rPr>
              <a:t>H</a:t>
            </a:r>
            <a:r>
              <a:rPr dirty="0" smtClean="0" baseline="1984" sz="2100" spc="-15">
                <a:latin typeface="Cambria Math"/>
                <a:cs typeface="Cambria Math"/>
              </a:rPr>
              <a:t>z)</a:t>
            </a:r>
            <a:r>
              <a:rPr dirty="0" smtClean="0" baseline="1984" sz="2100" spc="-7">
                <a:latin typeface="Times New Roman"/>
                <a:cs typeface="Times New Roman"/>
              </a:rPr>
              <a:t>.</a:t>
            </a:r>
            <a:endParaRPr baseline="1984" sz="21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09100"/>
              </a:lnSpc>
              <a:spcBef>
                <a:spcPts val="25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baseline="1984" sz="2100" spc="-15">
                <a:latin typeface="Times New Roman"/>
                <a:cs typeface="Times New Roman"/>
              </a:rPr>
              <a:t>For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opera</a:t>
            </a:r>
            <a:r>
              <a:rPr dirty="0" smtClean="0" baseline="1984" sz="2100" spc="-22">
                <a:latin typeface="Times New Roman"/>
                <a:cs typeface="Times New Roman"/>
              </a:rPr>
              <a:t>t</a:t>
            </a:r>
            <a:r>
              <a:rPr dirty="0" smtClean="0" baseline="1984" sz="2100" spc="-15">
                <a:latin typeface="Times New Roman"/>
                <a:cs typeface="Times New Roman"/>
              </a:rPr>
              <a:t>ional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a</a:t>
            </a:r>
            <a:r>
              <a:rPr dirty="0" smtClean="0" baseline="1984" sz="2100" spc="-30">
                <a:latin typeface="Times New Roman"/>
                <a:cs typeface="Times New Roman"/>
              </a:rPr>
              <a:t>m</a:t>
            </a:r>
            <a:r>
              <a:rPr dirty="0" smtClean="0" baseline="1984" sz="2100" spc="-7">
                <a:latin typeface="Times New Roman"/>
                <a:cs typeface="Times New Roman"/>
              </a:rPr>
              <a:t>p</a:t>
            </a:r>
            <a:r>
              <a:rPr dirty="0" smtClean="0" baseline="1984" sz="2100" spc="-7">
                <a:latin typeface="Times New Roman"/>
                <a:cs typeface="Times New Roman"/>
              </a:rPr>
              <a:t>lifiers,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no</a:t>
            </a:r>
            <a:r>
              <a:rPr dirty="0" smtClean="0" baseline="1984" sz="2100" spc="-15">
                <a:latin typeface="Times New Roman"/>
                <a:cs typeface="Times New Roman"/>
              </a:rPr>
              <a:t>i</a:t>
            </a:r>
            <a:r>
              <a:rPr dirty="0" smtClean="0" baseline="1984" sz="2100" spc="-15">
                <a:latin typeface="Times New Roman"/>
                <a:cs typeface="Times New Roman"/>
              </a:rPr>
              <a:t>se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20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level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7">
                <a:latin typeface="Times New Roman"/>
                <a:cs typeface="Times New Roman"/>
              </a:rPr>
              <a:t>is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nor</a:t>
            </a:r>
            <a:r>
              <a:rPr dirty="0" smtClean="0" baseline="1984" sz="2100" spc="-37">
                <a:latin typeface="Times New Roman"/>
                <a:cs typeface="Times New Roman"/>
              </a:rPr>
              <a:t>m</a:t>
            </a:r>
            <a:r>
              <a:rPr dirty="0" smtClean="0" baseline="1984" sz="2100" spc="-15">
                <a:latin typeface="Times New Roman"/>
                <a:cs typeface="Times New Roman"/>
              </a:rPr>
              <a:t>ally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shown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with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units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20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of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44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n</a:t>
            </a:r>
            <a:r>
              <a:rPr dirty="0" smtClean="0" baseline="1984" sz="2100" spc="-104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V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√</a:t>
            </a:r>
            <a:r>
              <a:rPr dirty="0" smtClean="0" baseline="1984" sz="2100" spc="-22">
                <a:latin typeface="Cambria Math"/>
                <a:cs typeface="Cambria Math"/>
              </a:rPr>
              <a:t>H</a:t>
            </a:r>
            <a:r>
              <a:rPr dirty="0" smtClean="0" baseline="1984" sz="2100" spc="-15">
                <a:latin typeface="Cambria Math"/>
                <a:cs typeface="Cambria Math"/>
              </a:rPr>
              <a:t>z</a:t>
            </a:r>
            <a:r>
              <a:rPr dirty="0" smtClean="0" baseline="1984" sz="2100" spc="-15">
                <a:latin typeface="Cambria Math"/>
                <a:cs typeface="Cambria Math"/>
              </a:rPr>
              <a:t> </a:t>
            </a:r>
            <a:r>
              <a:rPr dirty="0" smtClean="0" baseline="1984" sz="2100" spc="1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and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12">
                <a:latin typeface="Times New Roman"/>
                <a:cs typeface="Times New Roman"/>
              </a:rPr>
              <a:t> </a:t>
            </a:r>
            <a:r>
              <a:rPr dirty="0" smtClean="0" baseline="1984" sz="2100" spc="-7">
                <a:latin typeface="Times New Roman"/>
                <a:cs typeface="Times New Roman"/>
              </a:rPr>
              <a:t>is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ified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relative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ific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frequency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above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critical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frequ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ncy.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example,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level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graph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very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lo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-noise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-13;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spe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ific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will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te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noise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density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kHz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239395" marR="12700">
              <a:lnSpc>
                <a:spcPct val="106800"/>
              </a:lnSpc>
              <a:spcBef>
                <a:spcPts val="345"/>
              </a:spcBef>
            </a:pPr>
            <a:r>
              <a:rPr dirty="0" smtClean="0" baseline="1984" sz="2100" spc="-22">
                <a:latin typeface="Cambria Math"/>
                <a:cs typeface="Cambria Math"/>
              </a:rPr>
              <a:t>1</a:t>
            </a:r>
            <a:r>
              <a:rPr dirty="0" smtClean="0" baseline="1984" sz="2100" spc="-7">
                <a:latin typeface="Cambria Math"/>
                <a:cs typeface="Cambria Math"/>
              </a:rPr>
              <a:t>.</a:t>
            </a:r>
            <a:r>
              <a:rPr dirty="0" smtClean="0" baseline="1984" sz="2100" spc="-22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n</a:t>
            </a:r>
            <a:r>
              <a:rPr dirty="0" smtClean="0" baseline="1984" sz="2100" spc="-112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V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√</a:t>
            </a:r>
            <a:r>
              <a:rPr dirty="0" smtClean="0" baseline="1984" sz="2100" spc="-22">
                <a:latin typeface="Cambria Math"/>
                <a:cs typeface="Cambria Math"/>
              </a:rPr>
              <a:t>H</a:t>
            </a:r>
            <a:r>
              <a:rPr dirty="0" smtClean="0" baseline="1984" sz="2100" spc="-7">
                <a:latin typeface="Cambria Math"/>
                <a:cs typeface="Cambria Math"/>
              </a:rPr>
              <a:t>z</a:t>
            </a:r>
            <a:r>
              <a:rPr dirty="0" smtClean="0" baseline="1984" sz="2100" spc="-7">
                <a:latin typeface="Times New Roman"/>
                <a:cs typeface="Times New Roman"/>
              </a:rPr>
              <a:t>.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At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low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0">
                <a:latin typeface="Times New Roman"/>
                <a:cs typeface="Times New Roman"/>
              </a:rPr>
              <a:t>f</a:t>
            </a:r>
            <a:r>
              <a:rPr dirty="0" smtClean="0" baseline="1984" sz="2100" spc="-15">
                <a:latin typeface="Times New Roman"/>
                <a:cs typeface="Times New Roman"/>
              </a:rPr>
              <a:t>requencies,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the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noise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level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7">
                <a:latin typeface="Times New Roman"/>
                <a:cs typeface="Times New Roman"/>
              </a:rPr>
              <a:t>is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240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higher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than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54">
                <a:latin typeface="Times New Roman"/>
                <a:cs typeface="Times New Roman"/>
              </a:rPr>
              <a:t> </a:t>
            </a:r>
            <a:r>
              <a:rPr dirty="0" smtClean="0" baseline="1984" sz="2100" spc="-7">
                <a:latin typeface="Times New Roman"/>
                <a:cs typeface="Times New Roman"/>
              </a:rPr>
              <a:t>this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baseline="1984" sz="2100" spc="-240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due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7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t</a:t>
            </a:r>
            <a:r>
              <a:rPr dirty="0" smtClean="0" baseline="1984" sz="2100" spc="-15">
                <a:latin typeface="Times New Roman"/>
                <a:cs typeface="Times New Roman"/>
              </a:rPr>
              <a:t>o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240">
                <a:latin typeface="Times New Roman"/>
                <a:cs typeface="Times New Roman"/>
              </a:rPr>
              <a:t> </a:t>
            </a:r>
            <a:r>
              <a:rPr dirty="0" smtClean="0" baseline="1984" sz="2100" spc="-15">
                <a:latin typeface="Times New Roman"/>
                <a:cs typeface="Times New Roman"/>
              </a:rPr>
              <a:t>the</a:t>
            </a:r>
            <a:r>
              <a:rPr dirty="0" smtClean="0" baseline="1984" sz="2100" spc="-15">
                <a:latin typeface="Times New Roman"/>
                <a:cs typeface="Times New Roman"/>
              </a:rPr>
              <a:t> </a:t>
            </a:r>
            <a:r>
              <a:rPr dirty="0" smtClean="0" baseline="1984" sz="2100" spc="-187">
                <a:latin typeface="Times New Roman"/>
                <a:cs typeface="Times New Roman"/>
              </a:rPr>
              <a:t> </a:t>
            </a:r>
            <a:r>
              <a:rPr dirty="0" smtClean="0" baseline="1984" sz="2100" spc="-22">
                <a:latin typeface="Cambria Math"/>
                <a:cs typeface="Cambria Math"/>
              </a:rPr>
              <a:t>1</a:t>
            </a:r>
            <a:r>
              <a:rPr dirty="0" smtClean="0" baseline="3968" sz="2100" spc="-22">
                <a:latin typeface="Cambria Math"/>
                <a:cs typeface="Cambria Math"/>
              </a:rPr>
              <a:t>⁄</a:t>
            </a:r>
            <a:r>
              <a:rPr dirty="0" smtClean="0" baseline="1984" sz="2100" spc="-22">
                <a:latin typeface="Cambria Math"/>
                <a:cs typeface="Cambria Math"/>
              </a:rPr>
              <a:t>𝑓</a:t>
            </a:r>
            <a:r>
              <a:rPr dirty="0" smtClean="0" baseline="1984" sz="2100" spc="-15">
                <a:latin typeface="Times New Roman"/>
                <a:cs typeface="Times New Roman"/>
              </a:rPr>
              <a:t>no</a:t>
            </a:r>
            <a:r>
              <a:rPr dirty="0" smtClean="0" baseline="1984" sz="2100" spc="-15">
                <a:latin typeface="Times New Roman"/>
                <a:cs typeface="Times New Roman"/>
              </a:rPr>
              <a:t>i</a:t>
            </a:r>
            <a:r>
              <a:rPr dirty="0" smtClean="0" baseline="1984" sz="2100" spc="-15">
                <a:latin typeface="Times New Roman"/>
                <a:cs typeface="Times New Roman"/>
              </a:rPr>
              <a:t>se</a:t>
            </a:r>
            <a:r>
              <a:rPr dirty="0" smtClean="0" baseline="1984" sz="2100" spc="-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contri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see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0" y="4053240"/>
            <a:ext cx="2223135" cy="391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38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12-13: Noise as a function</a:t>
            </a:r>
            <a:r>
              <a:rPr dirty="0" smtClean="0" sz="1200" spc="0">
                <a:latin typeface="Times New Roman"/>
                <a:cs typeface="Times New Roman"/>
              </a:rPr>
              <a:t> of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requency for a ty</a:t>
            </a:r>
            <a:r>
              <a:rPr dirty="0" smtClean="0" sz="1200" spc="-10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ical op-a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708902"/>
            <a:ext cx="6882130" cy="10299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12.3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Negative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Feedb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ck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2"/>
              </a:spcBef>
            </a:pPr>
            <a:endParaRPr sz="750"/>
          </a:p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dbac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ill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strated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4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occurs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portion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</a:t>
            </a:r>
            <a:r>
              <a:rPr dirty="0" smtClean="0" sz="1400" spc="-15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is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back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such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subtracts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from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ge,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thus</a:t>
            </a:r>
            <a:r>
              <a:rPr dirty="0" smtClean="0" sz="1400" spc="-10">
                <a:latin typeface="Times New Roman"/>
                <a:cs typeface="Times New Roman"/>
              </a:rPr>
              <a:t> reducing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increasing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ility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bandwidth.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8526526"/>
            <a:ext cx="3063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12-14: Illu</a:t>
            </a:r>
            <a:r>
              <a:rPr dirty="0" smtClean="0" sz="1200" spc="-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tr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negati</a:t>
            </a: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 feedback.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2790" y="6414515"/>
            <a:ext cx="3227069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58311" y="4110228"/>
            <a:ext cx="3617214" cy="2159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5516"/>
            <a:ext cx="6884670" cy="3150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12.4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-AMPS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th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gati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Feedb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ck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gative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st</a:t>
            </a:r>
            <a:r>
              <a:rPr dirty="0" smtClean="0" sz="1400" spc="-5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bi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ize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the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gain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9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increase</a:t>
            </a:r>
            <a:r>
              <a:rPr dirty="0" smtClean="0" sz="1400" spc="-10" i="1">
                <a:latin typeface="Times New Roman"/>
                <a:cs typeface="Times New Roman"/>
              </a:rPr>
              <a:t> freq</a:t>
            </a:r>
            <a:r>
              <a:rPr dirty="0" smtClean="0" sz="1400" spc="-5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ency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respons</a:t>
            </a:r>
            <a:r>
              <a:rPr dirty="0" smtClean="0" sz="1400" spc="-5" i="1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ck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takes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portion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applies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back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phase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input,</a:t>
            </a:r>
            <a:r>
              <a:rPr dirty="0" smtClean="0" sz="1400" spc="-5">
                <a:latin typeface="Times New Roman"/>
                <a:cs typeface="Times New Roman"/>
              </a:rPr>
              <a:t> cre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ting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effective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reduction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gain.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2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usually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uch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le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than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open-loop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independent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configurations: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nver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ing,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voltage-follower.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three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basic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ploy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ative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Nonin</a:t>
            </a:r>
            <a:r>
              <a:rPr dirty="0" smtClean="0" sz="1400" spc="-5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ti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Amplifie</a:t>
            </a:r>
            <a:r>
              <a:rPr dirty="0" smtClean="0" sz="1400" spc="-5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cl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sed-loop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algn="ctr" marL="123825">
              <a:lnSpc>
                <a:spcPct val="100000"/>
              </a:lnSpc>
              <a:spcBef>
                <a:spcPts val="16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noninverting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amplifi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controlled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ount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-16.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Closed-Loop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Voltage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Gain,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�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with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external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feedback.</a:t>
            </a:r>
            <a:endParaRPr sz="1400">
              <a:latin typeface="Times New Roman"/>
              <a:cs typeface="Times New Roman"/>
            </a:endParaRPr>
          </a:p>
          <a:p>
            <a:pPr marL="239395" marR="15875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configurati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nsists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ernal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tive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feedback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5">
                <a:latin typeface="Times New Roman"/>
                <a:cs typeface="Times New Roman"/>
              </a:rPr>
              <a:t> that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onnects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nput.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8179" y="3611117"/>
            <a:ext cx="1678939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�(��)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(𝑹</a:t>
            </a:r>
            <a:r>
              <a:rPr dirty="0" smtClean="0" baseline="-16666" sz="1500" spc="-22">
                <a:latin typeface="Cambria Math"/>
                <a:cs typeface="Cambria Math"/>
              </a:rPr>
              <a:t>𝒇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𝑹</a:t>
            </a:r>
            <a:r>
              <a:rPr dirty="0" smtClean="0" baseline="-16666" sz="1500" spc="-22">
                <a:latin typeface="Cambria Math"/>
                <a:cs typeface="Cambria Math"/>
              </a:rPr>
              <a:t>𝒊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8867" y="3611117"/>
            <a:ext cx="116649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874770"/>
            <a:ext cx="478218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attenuation,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feed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circuit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(𝑅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200" y="4706365"/>
            <a:ext cx="249809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12-16: Noninverting 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plifier.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223508"/>
            <a:ext cx="6538595" cy="1335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EXAMPLE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-5" b="1">
                <a:latin typeface="Times New Roman"/>
                <a:cs typeface="Times New Roman"/>
              </a:rPr>
              <a:t>2</a:t>
            </a:r>
            <a:r>
              <a:rPr dirty="0" smtClean="0" sz="1400" spc="-10" b="1">
                <a:latin typeface="Times New Roman"/>
                <a:cs typeface="Times New Roman"/>
              </a:rPr>
              <a:t>-3: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Det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ine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-1</a:t>
            </a:r>
            <a:r>
              <a:rPr dirty="0" smtClean="0" sz="1400" spc="-5">
                <a:latin typeface="Times New Roman"/>
                <a:cs typeface="Times New Roman"/>
              </a:rPr>
              <a:t>7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marL="18796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FIGURE 1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-17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6"/>
              </a:spcBef>
            </a:pPr>
            <a:endParaRPr sz="750"/>
          </a:p>
          <a:p>
            <a:pPr marL="12700" marR="3597275">
              <a:lnSpc>
                <a:spcPct val="1102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Solut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 configuration.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herefore,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ose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10">
                <a:latin typeface="Times New Roman"/>
                <a:cs typeface="Times New Roman"/>
              </a:rPr>
              <a:t> 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7725409"/>
            <a:ext cx="1171575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N</a:t>
            </a:r>
            <a:r>
              <a:rPr dirty="0" smtClean="0" sz="1000" spc="35">
                <a:latin typeface="Cambria Math"/>
                <a:cs typeface="Cambria Math"/>
              </a:rPr>
              <a:t>I</a:t>
            </a:r>
            <a:r>
              <a:rPr dirty="0" smtClean="0" baseline="2777" sz="1500" spc="52">
                <a:latin typeface="Cambria Math"/>
                <a:cs typeface="Cambria Math"/>
              </a:rPr>
              <a:t>) </a:t>
            </a:r>
            <a:r>
              <a:rPr dirty="0" smtClean="0" baseline="2777" sz="1500" spc="7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15">
                <a:latin typeface="Cambria Math"/>
                <a:cs typeface="Cambria Math"/>
              </a:rPr>
              <a:t>1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+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-25793" sz="2100" spc="-22">
                <a:latin typeface="Cambria Math"/>
                <a:cs typeface="Cambria Math"/>
              </a:rPr>
              <a:t>𝑅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7358" y="7548626"/>
            <a:ext cx="2012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6991" y="7895843"/>
            <a:ext cx="704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>
                <a:latin typeface="Cambria Math"/>
                <a:cs typeface="Cambria Math"/>
              </a:rPr>
              <a:t>𝑖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80058" y="7815960"/>
            <a:ext cx="186690" cy="0"/>
          </a:xfrm>
          <a:custGeom>
            <a:avLst/>
            <a:gdLst/>
            <a:ahLst/>
            <a:cxnLst/>
            <a:rect l="l" t="t" r="r" b="b"/>
            <a:pathLst>
              <a:path w="186689" h="0">
                <a:moveTo>
                  <a:pt x="0" y="0"/>
                </a:moveTo>
                <a:lnTo>
                  <a:pt x="18669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208529" y="7815960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 h="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03577" y="7553959"/>
            <a:ext cx="163068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71755">
              <a:lnSpc>
                <a:spcPts val="1505"/>
              </a:lnSpc>
            </a:pPr>
            <a:r>
              <a:rPr dirty="0" smtClean="0" sz="1400" spc="-15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ctr">
              <a:lnSpc>
                <a:spcPts val="1000"/>
              </a:lnSpc>
              <a:tabLst>
                <a:tab pos="1090295" algn="l"/>
              </a:tabLst>
            </a:pP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+</a:t>
            </a:r>
            <a:r>
              <a:rPr dirty="0" smtClean="0" sz="1400" spc="-15">
                <a:latin typeface="Cambria Math"/>
                <a:cs typeface="Cambria Math"/>
              </a:rPr>
              <a:t>	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.3</a:t>
            </a:r>
            <a:endParaRPr sz="1400">
              <a:latin typeface="Cambria Math"/>
              <a:cs typeface="Cambria Math"/>
            </a:endParaRPr>
          </a:p>
          <a:p>
            <a:pPr algn="ctr" marR="71120">
              <a:lnSpc>
                <a:spcPts val="1180"/>
              </a:lnSpc>
            </a:pPr>
            <a:r>
              <a:rPr dirty="0" smtClean="0" sz="1400" spc="-15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8455679"/>
            <a:ext cx="6884670" cy="724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1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Voltage-Foll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er: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5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special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amplifier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10">
                <a:latin typeface="Times New Roman"/>
                <a:cs typeface="Times New Roman"/>
              </a:rPr>
              <a:t> voltage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back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straight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conne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tion,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 18.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0494" y="1089660"/>
            <a:ext cx="2108454" cy="1835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973323" y="4847844"/>
            <a:ext cx="3044190" cy="1943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84098" y="6712457"/>
            <a:ext cx="5871972" cy="2159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47040"/>
            <a:ext cx="6883400" cy="465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plifier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baseline="1984" sz="2100" spc="-22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9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previously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deri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ed.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ince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9"/>
              </a:spcBef>
            </a:pP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4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-follower,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clos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-loop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-follower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3627" y="963676"/>
            <a:ext cx="858519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(</a:t>
            </a:r>
            <a:r>
              <a:rPr dirty="0" smtClean="0" sz="1000" spc="0">
                <a:latin typeface="Cambria Math"/>
                <a:cs typeface="Cambria Math"/>
              </a:rPr>
              <a:t>𝐕�</a:t>
            </a:r>
            <a:r>
              <a:rPr dirty="0" smtClean="0" baseline="2777" sz="1500" spc="0">
                <a:latin typeface="Cambria Math"/>
                <a:cs typeface="Cambria Math"/>
              </a:rPr>
              <a:t>)  </a:t>
            </a:r>
            <a:r>
              <a:rPr dirty="0" smtClean="0" baseline="11904" sz="2100" spc="-22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2">
                <a:latin typeface="Cambria Math"/>
                <a:cs typeface="Cambria Math"/>
              </a:rPr>
              <a:t>�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4558" y="927100"/>
            <a:ext cx="116586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959356"/>
            <a:ext cx="264223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12-18: 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p-amp voltag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-follower.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2831865"/>
            <a:ext cx="6884034" cy="1261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6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Inverting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Amplifie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: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-19,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applied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through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eries</a:t>
            </a:r>
            <a:r>
              <a:rPr dirty="0" smtClean="0" sz="1400" spc="-10">
                <a:latin typeface="Times New Roman"/>
                <a:cs typeface="Times New Roman"/>
              </a:rPr>
              <a:t> input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resistor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nverting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Times New Roman"/>
                <a:cs typeface="Times New Roman"/>
              </a:rPr>
              <a:t>)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input.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Al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output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fed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back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through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ame</a:t>
            </a:r>
            <a:r>
              <a:rPr dirty="0" smtClean="0" sz="1400" spc="-5">
                <a:latin typeface="Times New Roman"/>
                <a:cs typeface="Times New Roman"/>
              </a:rPr>
              <a:t> input.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noninverting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(+)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grounded.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rent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inverting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input,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ugh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𝑅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current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throu</a:t>
            </a:r>
            <a:r>
              <a:rPr dirty="0" smtClean="0" sz="1400" spc="-2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equal,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shown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Figure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-20.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𝐼</a:t>
            </a:r>
            <a:r>
              <a:rPr dirty="0" smtClean="0" baseline="-16666" sz="1500" spc="-22">
                <a:latin typeface="Cambria Math"/>
                <a:cs typeface="Cambria Math"/>
              </a:rPr>
              <a:t>𝑖�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𝑓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103370"/>
            <a:ext cx="251460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5">
                <a:latin typeface="Wingdings"/>
                <a:cs typeface="Wingdings"/>
              </a:rPr>
              <a:t>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: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0">
                <a:latin typeface="Cambria Math"/>
                <a:cs typeface="Cambria Math"/>
              </a:rPr>
              <a:t>𝐈)  </a:t>
            </a:r>
            <a:r>
              <a:rPr dirty="0" smtClean="0" sz="1400" spc="-1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−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𝑹</a:t>
            </a:r>
            <a:r>
              <a:rPr dirty="0" smtClean="0" baseline="-16666" sz="1500" spc="-22">
                <a:latin typeface="Cambria Math"/>
                <a:cs typeface="Cambria Math"/>
              </a:rPr>
              <a:t>𝒇</a:t>
            </a:r>
            <a:r>
              <a:rPr dirty="0" smtClean="0" baseline="1984" sz="2100" spc="-7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𝑹</a:t>
            </a:r>
            <a:r>
              <a:rPr dirty="0" smtClean="0" baseline="-16666" sz="1500" spc="-22">
                <a:latin typeface="Cambria Math"/>
                <a:cs typeface="Cambria Math"/>
              </a:rPr>
              <a:t>𝒊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6571" y="4103370"/>
            <a:ext cx="126365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Equation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–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100" y="4321271"/>
            <a:ext cx="6654800" cy="532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218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The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(</a:t>
            </a:r>
            <a:r>
              <a:rPr dirty="0" smtClean="0" baseline="-16666" sz="1500" spc="52">
                <a:latin typeface="Cambria Math"/>
                <a:cs typeface="Cambria Math"/>
              </a:rPr>
              <a:t>I</a:t>
            </a:r>
            <a:r>
              <a:rPr dirty="0" smtClean="0" baseline="-16666" sz="1500" spc="52">
                <a:latin typeface="Cambria Math"/>
                <a:cs typeface="Cambria Math"/>
              </a:rPr>
              <a:t>) 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is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indepen</a:t>
            </a:r>
            <a:r>
              <a:rPr dirty="0" smtClean="0" sz="1400" spc="-5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ent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of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the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-amp</a:t>
            </a:r>
            <a:r>
              <a:rPr dirty="0" smtClean="0" sz="1400" spc="-5" i="1">
                <a:latin typeface="Times New Roman"/>
                <a:cs typeface="Times New Roman"/>
              </a:rPr>
              <a:t>’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ernal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ope</a:t>
            </a:r>
            <a:r>
              <a:rPr dirty="0" smtClean="0" sz="1400" spc="-5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-loop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ga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n.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2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Thus,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-10">
                <a:latin typeface="Times New Roman"/>
                <a:cs typeface="Times New Roman"/>
              </a:rPr>
              <a:t> feedback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tabili</a:t>
            </a:r>
            <a:r>
              <a:rPr dirty="0" smtClean="0" sz="1400" spc="-20" b="1">
                <a:latin typeface="Times New Roman"/>
                <a:cs typeface="Times New Roman"/>
              </a:rPr>
              <a:t>z</a:t>
            </a:r>
            <a:r>
              <a:rPr dirty="0" smtClean="0" sz="1400" spc="-10" b="1">
                <a:latin typeface="Times New Roman"/>
                <a:cs typeface="Times New Roman"/>
              </a:rPr>
              <a:t>es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voltage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gain.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negative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si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indic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ersio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5539485"/>
            <a:ext cx="224282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12-19: Inv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rti</a:t>
            </a:r>
            <a:r>
              <a:rPr dirty="0" smtClean="0" sz="1200" spc="-5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 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plifier.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080" y="8811006"/>
            <a:ext cx="6746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12-20: Virtual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ground con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ept and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lose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-loop vol</a:t>
            </a:r>
            <a:r>
              <a:rPr dirty="0" smtClean="0" sz="1200" spc="-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age gain de</a:t>
            </a:r>
            <a:r>
              <a:rPr dirty="0" smtClean="0" sz="1200" spc="-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elop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ent for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inverting a</a:t>
            </a:r>
            <a:r>
              <a:rPr dirty="0" smtClean="0" sz="1200" spc="-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plifier.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" y="307847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7847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465314" y="310895"/>
            <a:ext cx="0" cy="9437370"/>
          </a:xfrm>
          <a:custGeom>
            <a:avLst/>
            <a:gdLst/>
            <a:ahLst/>
            <a:cxnLst/>
            <a:rect l="l" t="t" r="r" b="b"/>
            <a:pathLst>
              <a:path w="0" h="9437370">
                <a:moveTo>
                  <a:pt x="0" y="0"/>
                </a:moveTo>
                <a:lnTo>
                  <a:pt x="0" y="943737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9751314"/>
            <a:ext cx="7163561" cy="0"/>
          </a:xfrm>
          <a:custGeom>
            <a:avLst/>
            <a:gdLst/>
            <a:ahLst/>
            <a:cxnLst/>
            <a:rect l="l" t="t" r="r" b="b"/>
            <a:pathLst>
              <a:path w="7163561" h="0">
                <a:moveTo>
                  <a:pt x="0" y="0"/>
                </a:moveTo>
                <a:lnTo>
                  <a:pt x="716356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5885">
              <a:lnSpc>
                <a:spcPct val="100000"/>
              </a:lnSpc>
            </a:pPr>
            <a:fld id="{81D60167-4931-47E6-BA6A-407CBD079E47}" type="slidenum">
              <a:rPr dirty="0" smtClean="0" sz="1100" spc="-1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2021-11-06T12:14:31Z</dcterms:created>
  <dcterms:modified xsi:type="dcterms:W3CDTF">2021-11-06T12:14:31Z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LastSaved">
    <vt:filetime>2021-11-06T00:00:00Z</vt:filetime>
  </property>
</Properties>
</file>